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6"/>
  </p:notesMasterIdLst>
  <p:sldIdLst>
    <p:sldId id="791" r:id="rId2"/>
    <p:sldId id="833" r:id="rId3"/>
    <p:sldId id="803" r:id="rId4"/>
    <p:sldId id="805" r:id="rId5"/>
    <p:sldId id="732" r:id="rId6"/>
    <p:sldId id="802" r:id="rId7"/>
    <p:sldId id="806" r:id="rId8"/>
    <p:sldId id="745" r:id="rId9"/>
    <p:sldId id="731" r:id="rId10"/>
    <p:sldId id="733" r:id="rId11"/>
    <p:sldId id="260" r:id="rId12"/>
    <p:sldId id="261" r:id="rId13"/>
    <p:sldId id="262" r:id="rId14"/>
    <p:sldId id="263" r:id="rId15"/>
    <p:sldId id="264" r:id="rId16"/>
    <p:sldId id="735" r:id="rId17"/>
    <p:sldId id="734" r:id="rId18"/>
    <p:sldId id="750" r:id="rId19"/>
    <p:sldId id="737" r:id="rId20"/>
    <p:sldId id="751" r:id="rId21"/>
    <p:sldId id="739" r:id="rId22"/>
    <p:sldId id="275" r:id="rId23"/>
    <p:sldId id="272" r:id="rId24"/>
    <p:sldId id="741" r:id="rId25"/>
    <p:sldId id="782" r:id="rId26"/>
    <p:sldId id="775" r:id="rId27"/>
    <p:sldId id="776" r:id="rId28"/>
    <p:sldId id="315" r:id="rId29"/>
    <p:sldId id="316" r:id="rId30"/>
    <p:sldId id="317" r:id="rId31"/>
    <p:sldId id="778" r:id="rId32"/>
    <p:sldId id="319" r:id="rId33"/>
    <p:sldId id="320" r:id="rId34"/>
    <p:sldId id="321" r:id="rId35"/>
    <p:sldId id="322" r:id="rId36"/>
    <p:sldId id="323" r:id="rId37"/>
    <p:sldId id="780" r:id="rId38"/>
    <p:sldId id="779" r:id="rId39"/>
    <p:sldId id="783" r:id="rId40"/>
    <p:sldId id="784" r:id="rId41"/>
    <p:sldId id="736" r:id="rId42"/>
    <p:sldId id="785" r:id="rId43"/>
    <p:sldId id="786" r:id="rId44"/>
    <p:sldId id="787" r:id="rId45"/>
    <p:sldId id="788" r:id="rId46"/>
    <p:sldId id="756" r:id="rId47"/>
    <p:sldId id="742" r:id="rId48"/>
    <p:sldId id="740" r:id="rId49"/>
    <p:sldId id="743" r:id="rId50"/>
    <p:sldId id="744" r:id="rId51"/>
    <p:sldId id="789" r:id="rId52"/>
    <p:sldId id="747" r:id="rId53"/>
    <p:sldId id="749" r:id="rId54"/>
    <p:sldId id="748" r:id="rId55"/>
    <p:sldId id="746" r:id="rId56"/>
    <p:sldId id="790" r:id="rId57"/>
    <p:sldId id="758" r:id="rId58"/>
    <p:sldId id="760" r:id="rId59"/>
    <p:sldId id="759" r:id="rId60"/>
    <p:sldId id="761" r:id="rId61"/>
    <p:sldId id="762" r:id="rId62"/>
    <p:sldId id="763" r:id="rId63"/>
    <p:sldId id="764" r:id="rId64"/>
    <p:sldId id="766" r:id="rId65"/>
    <p:sldId id="767" r:id="rId66"/>
    <p:sldId id="768" r:id="rId67"/>
    <p:sldId id="769" r:id="rId68"/>
    <p:sldId id="770" r:id="rId69"/>
    <p:sldId id="753" r:id="rId70"/>
    <p:sldId id="771" r:id="rId71"/>
    <p:sldId id="772" r:id="rId72"/>
    <p:sldId id="773" r:id="rId73"/>
    <p:sldId id="774" r:id="rId74"/>
    <p:sldId id="347" r:id="rId75"/>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13"/>
    <p:restoredTop sz="84021"/>
  </p:normalViewPr>
  <p:slideViewPr>
    <p:cSldViewPr snapToGrid="0" snapToObjects="1">
      <p:cViewPr varScale="1">
        <p:scale>
          <a:sx n="109" d="100"/>
          <a:sy n="109" d="100"/>
        </p:scale>
        <p:origin x="2232"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19341C-577C-2047-8651-24844FF84DFE}" type="datetimeFigureOut">
              <a:rPr lang="en-US" smtClean="0"/>
              <a:t>4/28/21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263F34-9633-724B-823F-4F9BDB8D69D5}" type="slidenum">
              <a:rPr lang="en-US" smtClean="0"/>
              <a:t>‹#›</a:t>
            </a:fld>
            <a:endParaRPr lang="en-US"/>
          </a:p>
        </p:txBody>
      </p:sp>
    </p:spTree>
    <p:extLst>
      <p:ext uri="{BB962C8B-B14F-4D97-AF65-F5344CB8AC3E}">
        <p14:creationId xmlns:p14="http://schemas.microsoft.com/office/powerpoint/2010/main" val="1693607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240C7A-5D6A-A84D-9205-14DB676129C2}" type="slidenum">
              <a:rPr lang="en-US" smtClean="0"/>
              <a:t>6</a:t>
            </a:fld>
            <a:endParaRPr lang="en-US"/>
          </a:p>
        </p:txBody>
      </p:sp>
    </p:spTree>
    <p:extLst>
      <p:ext uri="{BB962C8B-B14F-4D97-AF65-F5344CB8AC3E}">
        <p14:creationId xmlns:p14="http://schemas.microsoft.com/office/powerpoint/2010/main" val="1715046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 playing flashcards with the machine, keep doing it until the machine recognizes correctly</a:t>
            </a:r>
          </a:p>
          <a:p>
            <a:r>
              <a:rPr lang="en-US" dirty="0"/>
              <a:t>Unsupervised: machine playing flashcards with itself – for e.g., it sees apples are green and bananas are yellow and based on this, it piles them into two groups (clustering). It can also use more criteria (features) like shape for example.</a:t>
            </a:r>
          </a:p>
        </p:txBody>
      </p:sp>
      <p:sp>
        <p:nvSpPr>
          <p:cNvPr id="4" name="Slide Number Placeholder 3"/>
          <p:cNvSpPr>
            <a:spLocks noGrp="1"/>
          </p:cNvSpPr>
          <p:nvPr>
            <p:ph type="sldNum" sz="quarter" idx="5"/>
          </p:nvPr>
        </p:nvSpPr>
        <p:spPr/>
        <p:txBody>
          <a:bodyPr/>
          <a:lstStyle/>
          <a:p>
            <a:fld id="{6B263F34-9633-724B-823F-4F9BDB8D69D5}" type="slidenum">
              <a:rPr lang="en-US" smtClean="0"/>
              <a:t>17</a:t>
            </a:fld>
            <a:endParaRPr lang="en-US"/>
          </a:p>
        </p:txBody>
      </p:sp>
    </p:spTree>
    <p:extLst>
      <p:ext uri="{BB962C8B-B14F-4D97-AF65-F5344CB8AC3E}">
        <p14:creationId xmlns:p14="http://schemas.microsoft.com/office/powerpoint/2010/main" val="1178353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263F34-9633-724B-823F-4F9BDB8D69D5}" type="slidenum">
              <a:rPr lang="en-US" smtClean="0"/>
              <a:t>18</a:t>
            </a:fld>
            <a:endParaRPr lang="en-US"/>
          </a:p>
        </p:txBody>
      </p:sp>
    </p:spTree>
    <p:extLst>
      <p:ext uri="{BB962C8B-B14F-4D97-AF65-F5344CB8AC3E}">
        <p14:creationId xmlns:p14="http://schemas.microsoft.com/office/powerpoint/2010/main" val="4189260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263F34-9633-724B-823F-4F9BDB8D69D5}" type="slidenum">
              <a:rPr lang="en-US" smtClean="0"/>
              <a:t>20</a:t>
            </a:fld>
            <a:endParaRPr lang="en-US"/>
          </a:p>
        </p:txBody>
      </p:sp>
    </p:spTree>
    <p:extLst>
      <p:ext uri="{BB962C8B-B14F-4D97-AF65-F5344CB8AC3E}">
        <p14:creationId xmlns:p14="http://schemas.microsoft.com/office/powerpoint/2010/main" val="2859192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 model is trained with sample + its classes</a:t>
            </a:r>
          </a:p>
          <a:p>
            <a:r>
              <a:rPr lang="en-US" sz="1200" dirty="0"/>
              <a:t>When a new sample, is presented to this model, it identifies this sample based on what it has previously learned</a:t>
            </a:r>
          </a:p>
          <a:p>
            <a:endParaRPr lang="en-US" dirty="0"/>
          </a:p>
        </p:txBody>
      </p:sp>
      <p:sp>
        <p:nvSpPr>
          <p:cNvPr id="4" name="Slide Number Placeholder 3"/>
          <p:cNvSpPr>
            <a:spLocks noGrp="1"/>
          </p:cNvSpPr>
          <p:nvPr>
            <p:ph type="sldNum" sz="quarter" idx="5"/>
          </p:nvPr>
        </p:nvSpPr>
        <p:spPr/>
        <p:txBody>
          <a:bodyPr/>
          <a:lstStyle/>
          <a:p>
            <a:fld id="{6B263F34-9633-724B-823F-4F9BDB8D69D5}" type="slidenum">
              <a:rPr lang="en-US" smtClean="0"/>
              <a:t>21</a:t>
            </a:fld>
            <a:endParaRPr lang="en-US"/>
          </a:p>
        </p:txBody>
      </p:sp>
    </p:spTree>
    <p:extLst>
      <p:ext uri="{BB962C8B-B14F-4D97-AF65-F5344CB8AC3E}">
        <p14:creationId xmlns:p14="http://schemas.microsoft.com/office/powerpoint/2010/main" val="1303453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6ee2a06502_6_8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6ee2a06502_6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cycle corresponds to supervised learning </a:t>
            </a:r>
            <a:endParaRPr dirty="0"/>
          </a:p>
        </p:txBody>
      </p:sp>
    </p:spTree>
    <p:extLst>
      <p:ext uri="{BB962C8B-B14F-4D97-AF65-F5344CB8AC3E}">
        <p14:creationId xmlns:p14="http://schemas.microsoft.com/office/powerpoint/2010/main" val="3910741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6ee2a06502_6_8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6ee2a06502_6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292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6ee2a06502_6_6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6ee2a06502_6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measure how well does the output correspond to the expected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Sensitivity- </a:t>
            </a:r>
            <a:r>
              <a:rPr lang="de-DE" sz="1200" dirty="0" err="1"/>
              <a:t>When</a:t>
            </a:r>
            <a:r>
              <a:rPr lang="de-DE" sz="1200" dirty="0"/>
              <a:t> </a:t>
            </a:r>
            <a:r>
              <a:rPr lang="de-DE" sz="1200" dirty="0" err="1"/>
              <a:t>it's</a:t>
            </a:r>
            <a:r>
              <a:rPr lang="de-DE" sz="1200" dirty="0"/>
              <a:t> </a:t>
            </a:r>
            <a:r>
              <a:rPr lang="de-DE" sz="1200" dirty="0" err="1"/>
              <a:t>actually</a:t>
            </a:r>
            <a:r>
              <a:rPr lang="de-DE" sz="1200" dirty="0"/>
              <a:t> </a:t>
            </a:r>
            <a:r>
              <a:rPr lang="de-DE" sz="1200" dirty="0" err="1"/>
              <a:t>yes</a:t>
            </a:r>
            <a:r>
              <a:rPr lang="de-DE" sz="1200" dirty="0"/>
              <a:t>, </a:t>
            </a:r>
            <a:r>
              <a:rPr lang="de-DE" sz="1200" dirty="0" err="1"/>
              <a:t>how</a:t>
            </a:r>
            <a:r>
              <a:rPr lang="de-DE" sz="1200" dirty="0"/>
              <a:t> </a:t>
            </a:r>
            <a:r>
              <a:rPr lang="de-DE" sz="1200" dirty="0" err="1"/>
              <a:t>often</a:t>
            </a:r>
            <a:r>
              <a:rPr lang="de-DE" sz="1200" dirty="0"/>
              <a:t> </a:t>
            </a:r>
            <a:r>
              <a:rPr lang="de-DE" sz="1200" dirty="0" err="1"/>
              <a:t>does</a:t>
            </a:r>
            <a:r>
              <a:rPr lang="de-DE" sz="1200" dirty="0"/>
              <a:t> </a:t>
            </a:r>
            <a:r>
              <a:rPr lang="de-DE" sz="1200" dirty="0" err="1"/>
              <a:t>it</a:t>
            </a:r>
            <a:r>
              <a:rPr lang="de-DE" sz="1200" dirty="0"/>
              <a:t> </a:t>
            </a:r>
            <a:r>
              <a:rPr lang="de-DE" sz="1200" dirty="0" err="1"/>
              <a:t>predict</a:t>
            </a:r>
            <a:r>
              <a:rPr lang="de-DE" sz="1200" dirty="0"/>
              <a:t> </a:t>
            </a:r>
            <a:r>
              <a:rPr lang="de-DE" sz="1200" dirty="0" err="1"/>
              <a:t>yes</a:t>
            </a:r>
            <a:r>
              <a:rPr lang="de-DE"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Accuracy</a:t>
            </a:r>
            <a:r>
              <a:rPr lang="de-DE" sz="1200" dirty="0"/>
              <a:t>- </a:t>
            </a:r>
            <a:r>
              <a:rPr lang="de-DE" sz="1200" dirty="0" err="1"/>
              <a:t>overall</a:t>
            </a:r>
            <a:r>
              <a:rPr lang="de-DE" sz="1200" dirty="0"/>
              <a:t> </a:t>
            </a:r>
            <a:r>
              <a:rPr lang="de-DE" sz="1200" dirty="0" err="1"/>
              <a:t>how</a:t>
            </a:r>
            <a:r>
              <a:rPr lang="de-DE" sz="1200" dirty="0"/>
              <a:t> </a:t>
            </a:r>
            <a:r>
              <a:rPr lang="de-DE" sz="1200" dirty="0" err="1"/>
              <a:t>often</a:t>
            </a:r>
            <a:r>
              <a:rPr lang="de-DE" sz="1200" dirty="0"/>
              <a:t> </a:t>
            </a:r>
            <a:r>
              <a:rPr lang="de-DE" sz="1200" dirty="0" err="1"/>
              <a:t>is</a:t>
            </a:r>
            <a:r>
              <a:rPr lang="de-DE" sz="1200" dirty="0"/>
              <a:t> </a:t>
            </a:r>
            <a:r>
              <a:rPr lang="de-DE" sz="1200" dirty="0" err="1"/>
              <a:t>the</a:t>
            </a:r>
            <a:r>
              <a:rPr lang="de-DE" sz="1200" dirty="0"/>
              <a:t> </a:t>
            </a:r>
            <a:r>
              <a:rPr lang="de-DE" sz="1200" dirty="0" err="1"/>
              <a:t>model</a:t>
            </a:r>
            <a:r>
              <a:rPr lang="de-DE" sz="1200" dirty="0"/>
              <a:t> </a:t>
            </a:r>
            <a:r>
              <a:rPr lang="de-DE" sz="1200" dirty="0" err="1"/>
              <a:t>correct</a:t>
            </a:r>
            <a:r>
              <a:rPr lang="de-DE" sz="1200"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52319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we have segmented data, want to segment new data</a:t>
            </a:r>
          </a:p>
        </p:txBody>
      </p:sp>
      <p:sp>
        <p:nvSpPr>
          <p:cNvPr id="4" name="Slide Number Placeholder 3"/>
          <p:cNvSpPr>
            <a:spLocks noGrp="1"/>
          </p:cNvSpPr>
          <p:nvPr>
            <p:ph type="sldNum" sz="quarter" idx="5"/>
          </p:nvPr>
        </p:nvSpPr>
        <p:spPr/>
        <p:txBody>
          <a:bodyPr/>
          <a:lstStyle/>
          <a:p>
            <a:fld id="{63B80491-EF80-498B-A447-8945824B1413}" type="slidenum">
              <a:rPr lang="en-GB" smtClean="0"/>
              <a:t>27</a:t>
            </a:fld>
            <a:endParaRPr lang="en-GB"/>
          </a:p>
        </p:txBody>
      </p:sp>
    </p:spTree>
    <p:extLst>
      <p:ext uri="{BB962C8B-B14F-4D97-AF65-F5344CB8AC3E}">
        <p14:creationId xmlns:p14="http://schemas.microsoft.com/office/powerpoint/2010/main" val="1851886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6ee2a06502_14_3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6ee2a06502_14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1062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6ee2a06502_14_4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6ee2a06502_14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9996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Thresholding: simple but often works</a:t>
            </a:r>
          </a:p>
          <a:p>
            <a:r>
              <a:rPr lang="en-US" dirty="0"/>
              <a:t>Pixel classification: also quite simple to do. </a:t>
            </a:r>
          </a:p>
          <a:p>
            <a:r>
              <a:rPr lang="en-US" dirty="0"/>
              <a:t>Start with red in course, then gray.</a:t>
            </a:r>
          </a:p>
        </p:txBody>
      </p:sp>
      <p:sp>
        <p:nvSpPr>
          <p:cNvPr id="4" name="Slide Number Placeholder 3"/>
          <p:cNvSpPr>
            <a:spLocks noGrp="1"/>
          </p:cNvSpPr>
          <p:nvPr>
            <p:ph type="sldNum" sz="quarter" idx="5"/>
          </p:nvPr>
        </p:nvSpPr>
        <p:spPr/>
        <p:txBody>
          <a:bodyPr/>
          <a:lstStyle/>
          <a:p>
            <a:fld id="{3B240C7A-5D6A-A84D-9205-14DB676129C2}" type="slidenum">
              <a:rPr lang="en-US" smtClean="0"/>
              <a:t>7</a:t>
            </a:fld>
            <a:endParaRPr lang="en-US"/>
          </a:p>
        </p:txBody>
      </p:sp>
    </p:spTree>
    <p:extLst>
      <p:ext uri="{BB962C8B-B14F-4D97-AF65-F5344CB8AC3E}">
        <p14:creationId xmlns:p14="http://schemas.microsoft.com/office/powerpoint/2010/main" val="1687341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6ee2a06502_13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6ee2a06502_13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9530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6ee2a06502_13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6ee2a06502_13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058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6ee2a06502_14_6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6ee2a06502_14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814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6ee2a06502_14_6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6ee2a06502_14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833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6ee2a06502_14_6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6ee2a06502_14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207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6ee2a06502_14_7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6ee2a06502_14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45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6ee2a06502_14_7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6ee2a06502_14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0301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6ee2a06502_14_5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6ee2a06502_14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Instead of a single decision tree we have many shorter trees</a:t>
            </a:r>
            <a:endParaRPr dirty="0"/>
          </a:p>
        </p:txBody>
      </p:sp>
    </p:spTree>
    <p:extLst>
      <p:ext uri="{BB962C8B-B14F-4D97-AF65-F5344CB8AC3E}">
        <p14:creationId xmlns:p14="http://schemas.microsoft.com/office/powerpoint/2010/main" val="3134807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segment an image with </a:t>
            </a:r>
            <a:r>
              <a:rPr lang="en-US"/>
              <a:t>pixel classification</a:t>
            </a:r>
          </a:p>
        </p:txBody>
      </p:sp>
      <p:sp>
        <p:nvSpPr>
          <p:cNvPr id="4" name="Slide Number Placeholder 3"/>
          <p:cNvSpPr>
            <a:spLocks noGrp="1"/>
          </p:cNvSpPr>
          <p:nvPr>
            <p:ph type="sldNum" sz="quarter" idx="5"/>
          </p:nvPr>
        </p:nvSpPr>
        <p:spPr/>
        <p:txBody>
          <a:bodyPr/>
          <a:lstStyle/>
          <a:p>
            <a:fld id="{63B80491-EF80-498B-A447-8945824B1413}" type="slidenum">
              <a:rPr lang="en-GB" smtClean="0"/>
              <a:t>38</a:t>
            </a:fld>
            <a:endParaRPr lang="en-GB"/>
          </a:p>
        </p:txBody>
      </p:sp>
    </p:spTree>
    <p:extLst>
      <p:ext uri="{BB962C8B-B14F-4D97-AF65-F5344CB8AC3E}">
        <p14:creationId xmlns:p14="http://schemas.microsoft.com/office/powerpoint/2010/main" val="969942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Weka: part of Fiji, data must fit into memory</a:t>
            </a:r>
          </a:p>
          <a:p>
            <a:r>
              <a:rPr lang="en-US" dirty="0" err="1"/>
              <a:t>Labkit</a:t>
            </a:r>
            <a:r>
              <a:rPr lang="en-US" dirty="0"/>
              <a:t>: part of Fiji, for big data</a:t>
            </a:r>
          </a:p>
          <a:p>
            <a:r>
              <a:rPr lang="en-US" dirty="0"/>
              <a:t>Ilastik: intuitive and quite fast, good preview, also bigger data</a:t>
            </a:r>
          </a:p>
        </p:txBody>
      </p:sp>
      <p:sp>
        <p:nvSpPr>
          <p:cNvPr id="4" name="Slide Number Placeholder 3"/>
          <p:cNvSpPr>
            <a:spLocks noGrp="1"/>
          </p:cNvSpPr>
          <p:nvPr>
            <p:ph type="sldNum" sz="quarter" idx="5"/>
          </p:nvPr>
        </p:nvSpPr>
        <p:spPr/>
        <p:txBody>
          <a:bodyPr/>
          <a:lstStyle/>
          <a:p>
            <a:fld id="{63B80491-EF80-498B-A447-8945824B1413}" type="slidenum">
              <a:rPr lang="en-GB" smtClean="0"/>
              <a:t>40</a:t>
            </a:fld>
            <a:endParaRPr lang="en-GB"/>
          </a:p>
        </p:txBody>
      </p:sp>
    </p:spTree>
    <p:extLst>
      <p:ext uri="{BB962C8B-B14F-4D97-AF65-F5344CB8AC3E}">
        <p14:creationId xmlns:p14="http://schemas.microsoft.com/office/powerpoint/2010/main" val="3406679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can find cat pictures by asking computer to find it, but if we want to recognize a cat in a live stream video, its not so easy</a:t>
            </a:r>
          </a:p>
        </p:txBody>
      </p:sp>
      <p:sp>
        <p:nvSpPr>
          <p:cNvPr id="4" name="Slide Number Placeholder 3"/>
          <p:cNvSpPr>
            <a:spLocks noGrp="1"/>
          </p:cNvSpPr>
          <p:nvPr>
            <p:ph type="sldNum" sz="quarter" idx="5"/>
          </p:nvPr>
        </p:nvSpPr>
        <p:spPr/>
        <p:txBody>
          <a:bodyPr/>
          <a:lstStyle/>
          <a:p>
            <a:fld id="{63B80491-EF80-498B-A447-8945824B1413}" type="slidenum">
              <a:rPr lang="en-GB" smtClean="0"/>
              <a:t>10</a:t>
            </a:fld>
            <a:endParaRPr lang="en-GB"/>
          </a:p>
        </p:txBody>
      </p:sp>
    </p:spTree>
    <p:extLst>
      <p:ext uri="{BB962C8B-B14F-4D97-AF65-F5344CB8AC3E}">
        <p14:creationId xmlns:p14="http://schemas.microsoft.com/office/powerpoint/2010/main" val="25548711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Top to bottom:</a:t>
            </a:r>
          </a:p>
          <a:p>
            <a:pPr marL="171450" indent="-171450">
              <a:buFont typeface="Arial" panose="020B0604020202020204" pitchFamily="34" charset="0"/>
              <a:buChar char="•"/>
            </a:pPr>
            <a:r>
              <a:rPr lang="en-US" dirty="0"/>
              <a:t>Pixel classification</a:t>
            </a:r>
          </a:p>
          <a:p>
            <a:pPr marL="171450" indent="-171450">
              <a:buFont typeface="Arial" panose="020B0604020202020204" pitchFamily="34" charset="0"/>
              <a:buChar char="•"/>
            </a:pPr>
            <a:r>
              <a:rPr lang="en-US" dirty="0"/>
              <a:t>Object classification (each object belongs to a class – e.g. class 1: expresses xxx protein, class 2: doesn’t express xxx protein</a:t>
            </a:r>
          </a:p>
          <a:p>
            <a:pPr marL="171450" indent="-171450">
              <a:buFont typeface="Arial" panose="020B0604020202020204" pitchFamily="34" charset="0"/>
              <a:buChar char="•"/>
            </a:pPr>
            <a:r>
              <a:rPr lang="en-US" dirty="0"/>
              <a:t>3D carving: good for single complex objects</a:t>
            </a:r>
          </a:p>
        </p:txBody>
      </p:sp>
      <p:sp>
        <p:nvSpPr>
          <p:cNvPr id="4" name="Slide Number Placeholder 3"/>
          <p:cNvSpPr>
            <a:spLocks noGrp="1"/>
          </p:cNvSpPr>
          <p:nvPr>
            <p:ph type="sldNum" sz="quarter" idx="5"/>
          </p:nvPr>
        </p:nvSpPr>
        <p:spPr/>
        <p:txBody>
          <a:bodyPr/>
          <a:lstStyle/>
          <a:p>
            <a:fld id="{63B80491-EF80-498B-A447-8945824B1413}" type="slidenum">
              <a:rPr lang="en-GB" smtClean="0"/>
              <a:t>41</a:t>
            </a:fld>
            <a:endParaRPr lang="en-GB"/>
          </a:p>
        </p:txBody>
      </p:sp>
    </p:spTree>
    <p:extLst>
      <p:ext uri="{BB962C8B-B14F-4D97-AF65-F5344CB8AC3E}">
        <p14:creationId xmlns:p14="http://schemas.microsoft.com/office/powerpoint/2010/main" val="4183076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B80491-EF80-498B-A447-8945824B1413}" type="slidenum">
              <a:rPr lang="en-GB" smtClean="0"/>
              <a:t>42</a:t>
            </a:fld>
            <a:endParaRPr lang="en-GB"/>
          </a:p>
        </p:txBody>
      </p:sp>
    </p:spTree>
    <p:extLst>
      <p:ext uri="{BB962C8B-B14F-4D97-AF65-F5344CB8AC3E}">
        <p14:creationId xmlns:p14="http://schemas.microsoft.com/office/powerpoint/2010/main" val="3590952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users (</a:t>
            </a:r>
            <a:r>
              <a:rPr lang="en-US" dirty="0" err="1"/>
              <a:t>MacOSX</a:t>
            </a:r>
            <a:r>
              <a:rPr lang="en-US" dirty="0"/>
              <a:t>) never opened Ilastik before: won’t open due to ‘unknown source’</a:t>
            </a:r>
          </a:p>
          <a:p>
            <a:pPr marL="171450" indent="-171450">
              <a:buFont typeface="Arial" panose="020B0604020202020204" pitchFamily="34" charset="0"/>
              <a:buChar char="•"/>
            </a:pPr>
            <a:r>
              <a:rPr lang="en-US" dirty="0"/>
              <a:t>Go to the Ilastik folder, right click -&gt; Open</a:t>
            </a:r>
          </a:p>
          <a:p>
            <a:pPr marL="171450" indent="-171450">
              <a:buFont typeface="Arial" panose="020B0604020202020204" pitchFamily="34" charset="0"/>
              <a:buChar char="•"/>
            </a:pPr>
            <a:r>
              <a:rPr lang="en-US" dirty="0"/>
              <a:t>Press open in popup (unidentified developer)</a:t>
            </a:r>
          </a:p>
        </p:txBody>
      </p:sp>
      <p:sp>
        <p:nvSpPr>
          <p:cNvPr id="4" name="Slide Number Placeholder 3"/>
          <p:cNvSpPr>
            <a:spLocks noGrp="1"/>
          </p:cNvSpPr>
          <p:nvPr>
            <p:ph type="sldNum" sz="quarter" idx="5"/>
          </p:nvPr>
        </p:nvSpPr>
        <p:spPr/>
        <p:txBody>
          <a:bodyPr/>
          <a:lstStyle/>
          <a:p>
            <a:fld id="{63B80491-EF80-498B-A447-8945824B1413}" type="slidenum">
              <a:rPr lang="en-GB" smtClean="0"/>
              <a:t>43</a:t>
            </a:fld>
            <a:endParaRPr lang="en-GB"/>
          </a:p>
        </p:txBody>
      </p:sp>
    </p:spTree>
    <p:extLst>
      <p:ext uri="{BB962C8B-B14F-4D97-AF65-F5344CB8AC3E}">
        <p14:creationId xmlns:p14="http://schemas.microsoft.com/office/powerpoint/2010/main" val="19536967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B80491-EF80-498B-A447-8945824B1413}" type="slidenum">
              <a:rPr lang="en-GB" smtClean="0"/>
              <a:t>44</a:t>
            </a:fld>
            <a:endParaRPr lang="en-GB"/>
          </a:p>
        </p:txBody>
      </p:sp>
    </p:spTree>
    <p:extLst>
      <p:ext uri="{BB962C8B-B14F-4D97-AF65-F5344CB8AC3E}">
        <p14:creationId xmlns:p14="http://schemas.microsoft.com/office/powerpoint/2010/main" val="19569563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B80491-EF80-498B-A447-8945824B1413}" type="slidenum">
              <a:rPr lang="en-GB" smtClean="0"/>
              <a:t>45</a:t>
            </a:fld>
            <a:endParaRPr lang="en-GB"/>
          </a:p>
        </p:txBody>
      </p:sp>
    </p:spTree>
    <p:extLst>
      <p:ext uri="{BB962C8B-B14F-4D97-AF65-F5344CB8AC3E}">
        <p14:creationId xmlns:p14="http://schemas.microsoft.com/office/powerpoint/2010/main" val="1845790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Copying the image requires more memory but then we don’t have to worry about moving the data or project around.</a:t>
            </a:r>
          </a:p>
        </p:txBody>
      </p:sp>
      <p:sp>
        <p:nvSpPr>
          <p:cNvPr id="4" name="Slide Number Placeholder 3"/>
          <p:cNvSpPr>
            <a:spLocks noGrp="1"/>
          </p:cNvSpPr>
          <p:nvPr>
            <p:ph type="sldNum" sz="quarter" idx="5"/>
          </p:nvPr>
        </p:nvSpPr>
        <p:spPr/>
        <p:txBody>
          <a:bodyPr/>
          <a:lstStyle/>
          <a:p>
            <a:fld id="{63B80491-EF80-498B-A447-8945824B1413}" type="slidenum">
              <a:rPr lang="en-GB" smtClean="0"/>
              <a:t>46</a:t>
            </a:fld>
            <a:endParaRPr lang="en-GB"/>
          </a:p>
        </p:txBody>
      </p:sp>
    </p:spTree>
    <p:extLst>
      <p:ext uri="{BB962C8B-B14F-4D97-AF65-F5344CB8AC3E}">
        <p14:creationId xmlns:p14="http://schemas.microsoft.com/office/powerpoint/2010/main" val="39084242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More features: computationally more expensive</a:t>
            </a:r>
          </a:p>
          <a:p>
            <a:r>
              <a:rPr lang="en-US" dirty="0"/>
              <a:t>* Higher sigma: captures bigger structures, and computationally more expensive</a:t>
            </a:r>
          </a:p>
        </p:txBody>
      </p:sp>
      <p:sp>
        <p:nvSpPr>
          <p:cNvPr id="4" name="Slide Number Placeholder 3"/>
          <p:cNvSpPr>
            <a:spLocks noGrp="1"/>
          </p:cNvSpPr>
          <p:nvPr>
            <p:ph type="sldNum" sz="quarter" idx="5"/>
          </p:nvPr>
        </p:nvSpPr>
        <p:spPr/>
        <p:txBody>
          <a:bodyPr/>
          <a:lstStyle/>
          <a:p>
            <a:fld id="{63B80491-EF80-498B-A447-8945824B1413}" type="slidenum">
              <a:rPr lang="en-GB" smtClean="0"/>
              <a:t>47</a:t>
            </a:fld>
            <a:endParaRPr lang="en-GB"/>
          </a:p>
        </p:txBody>
      </p:sp>
    </p:spTree>
    <p:extLst>
      <p:ext uri="{BB962C8B-B14F-4D97-AF65-F5344CB8AC3E}">
        <p14:creationId xmlns:p14="http://schemas.microsoft.com/office/powerpoint/2010/main" val="3826119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Sigma=10 is not so useful.</a:t>
            </a:r>
          </a:p>
        </p:txBody>
      </p:sp>
      <p:sp>
        <p:nvSpPr>
          <p:cNvPr id="4" name="Slide Number Placeholder 3"/>
          <p:cNvSpPr>
            <a:spLocks noGrp="1"/>
          </p:cNvSpPr>
          <p:nvPr>
            <p:ph type="sldNum" sz="quarter" idx="5"/>
          </p:nvPr>
        </p:nvSpPr>
        <p:spPr/>
        <p:txBody>
          <a:bodyPr/>
          <a:lstStyle/>
          <a:p>
            <a:fld id="{63B80491-EF80-498B-A447-8945824B1413}" type="slidenum">
              <a:rPr lang="en-GB" smtClean="0"/>
              <a:t>48</a:t>
            </a:fld>
            <a:endParaRPr lang="en-GB"/>
          </a:p>
        </p:txBody>
      </p:sp>
    </p:spTree>
    <p:extLst>
      <p:ext uri="{BB962C8B-B14F-4D97-AF65-F5344CB8AC3E}">
        <p14:creationId xmlns:p14="http://schemas.microsoft.com/office/powerpoint/2010/main" val="18196854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switch between pen and eraser</a:t>
            </a:r>
          </a:p>
        </p:txBody>
      </p:sp>
      <p:sp>
        <p:nvSpPr>
          <p:cNvPr id="4" name="Slide Number Placeholder 3"/>
          <p:cNvSpPr>
            <a:spLocks noGrp="1"/>
          </p:cNvSpPr>
          <p:nvPr>
            <p:ph type="sldNum" sz="quarter" idx="5"/>
          </p:nvPr>
        </p:nvSpPr>
        <p:spPr/>
        <p:txBody>
          <a:bodyPr/>
          <a:lstStyle/>
          <a:p>
            <a:fld id="{63B80491-EF80-498B-A447-8945824B1413}" type="slidenum">
              <a:rPr lang="en-GB" smtClean="0"/>
              <a:t>49</a:t>
            </a:fld>
            <a:endParaRPr lang="en-GB"/>
          </a:p>
        </p:txBody>
      </p:sp>
    </p:spTree>
    <p:extLst>
      <p:ext uri="{BB962C8B-B14F-4D97-AF65-F5344CB8AC3E}">
        <p14:creationId xmlns:p14="http://schemas.microsoft.com/office/powerpoint/2010/main" val="1505405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 features: (active when Live Update is deselected): Can propose a set of useful features.</a:t>
            </a:r>
          </a:p>
        </p:txBody>
      </p:sp>
      <p:sp>
        <p:nvSpPr>
          <p:cNvPr id="4" name="Slide Number Placeholder 3"/>
          <p:cNvSpPr>
            <a:spLocks noGrp="1"/>
          </p:cNvSpPr>
          <p:nvPr>
            <p:ph type="sldNum" sz="quarter" idx="5"/>
          </p:nvPr>
        </p:nvSpPr>
        <p:spPr/>
        <p:txBody>
          <a:bodyPr/>
          <a:lstStyle/>
          <a:p>
            <a:fld id="{63B80491-EF80-498B-A447-8945824B1413}" type="slidenum">
              <a:rPr lang="en-GB" smtClean="0"/>
              <a:t>50</a:t>
            </a:fld>
            <a:endParaRPr lang="en-GB"/>
          </a:p>
        </p:txBody>
      </p:sp>
    </p:spTree>
    <p:extLst>
      <p:ext uri="{BB962C8B-B14F-4D97-AF65-F5344CB8AC3E}">
        <p14:creationId xmlns:p14="http://schemas.microsoft.com/office/powerpoint/2010/main" val="293978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6ee2a06502_6_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6ee2a06502_6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60500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 features: (active when Live Update is deselected): Can propose a set of useful features.</a:t>
            </a:r>
          </a:p>
        </p:txBody>
      </p:sp>
      <p:sp>
        <p:nvSpPr>
          <p:cNvPr id="4" name="Slide Number Placeholder 3"/>
          <p:cNvSpPr>
            <a:spLocks noGrp="1"/>
          </p:cNvSpPr>
          <p:nvPr>
            <p:ph type="sldNum" sz="quarter" idx="5"/>
          </p:nvPr>
        </p:nvSpPr>
        <p:spPr/>
        <p:txBody>
          <a:bodyPr/>
          <a:lstStyle/>
          <a:p>
            <a:fld id="{63B80491-EF80-498B-A447-8945824B1413}" type="slidenum">
              <a:rPr lang="en-GB" smtClean="0"/>
              <a:t>51</a:t>
            </a:fld>
            <a:endParaRPr lang="en-GB"/>
          </a:p>
        </p:txBody>
      </p:sp>
    </p:spTree>
    <p:extLst>
      <p:ext uri="{BB962C8B-B14F-4D97-AF65-F5344CB8AC3E}">
        <p14:creationId xmlns:p14="http://schemas.microsoft.com/office/powerpoint/2010/main" val="3224909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B80491-EF80-498B-A447-8945824B1413}" type="slidenum">
              <a:rPr lang="en-GB" smtClean="0"/>
              <a:t>52</a:t>
            </a:fld>
            <a:endParaRPr lang="en-GB"/>
          </a:p>
        </p:txBody>
      </p:sp>
    </p:spTree>
    <p:extLst>
      <p:ext uri="{BB962C8B-B14F-4D97-AF65-F5344CB8AC3E}">
        <p14:creationId xmlns:p14="http://schemas.microsoft.com/office/powerpoint/2010/main" val="3180486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B80491-EF80-498B-A447-8945824B1413}" type="slidenum">
              <a:rPr lang="en-GB" smtClean="0"/>
              <a:t>53</a:t>
            </a:fld>
            <a:endParaRPr lang="en-GB"/>
          </a:p>
        </p:txBody>
      </p:sp>
    </p:spTree>
    <p:extLst>
      <p:ext uri="{BB962C8B-B14F-4D97-AF65-F5344CB8AC3E}">
        <p14:creationId xmlns:p14="http://schemas.microsoft.com/office/powerpoint/2010/main" val="3003226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B80491-EF80-498B-A447-8945824B1413}" type="slidenum">
              <a:rPr lang="en-GB" smtClean="0"/>
              <a:t>54</a:t>
            </a:fld>
            <a:endParaRPr lang="en-GB"/>
          </a:p>
        </p:txBody>
      </p:sp>
    </p:spTree>
    <p:extLst>
      <p:ext uri="{BB962C8B-B14F-4D97-AF65-F5344CB8AC3E}">
        <p14:creationId xmlns:p14="http://schemas.microsoft.com/office/powerpoint/2010/main" val="3143169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B80491-EF80-498B-A447-8945824B1413}" type="slidenum">
              <a:rPr lang="en-GB" smtClean="0"/>
              <a:t>55</a:t>
            </a:fld>
            <a:endParaRPr lang="en-GB"/>
          </a:p>
        </p:txBody>
      </p:sp>
    </p:spTree>
    <p:extLst>
      <p:ext uri="{BB962C8B-B14F-4D97-AF65-F5344CB8AC3E}">
        <p14:creationId xmlns:p14="http://schemas.microsoft.com/office/powerpoint/2010/main" val="39701171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B80491-EF80-498B-A447-8945824B1413}" type="slidenum">
              <a:rPr lang="en-GB" smtClean="0"/>
              <a:t>56</a:t>
            </a:fld>
            <a:endParaRPr lang="en-GB"/>
          </a:p>
        </p:txBody>
      </p:sp>
    </p:spTree>
    <p:extLst>
      <p:ext uri="{BB962C8B-B14F-4D97-AF65-F5344CB8AC3E}">
        <p14:creationId xmlns:p14="http://schemas.microsoft.com/office/powerpoint/2010/main" val="4702731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B80491-EF80-498B-A447-8945824B1413}" type="slidenum">
              <a:rPr lang="en-GB" smtClean="0"/>
              <a:t>57</a:t>
            </a:fld>
            <a:endParaRPr lang="en-GB"/>
          </a:p>
        </p:txBody>
      </p:sp>
    </p:spTree>
    <p:extLst>
      <p:ext uri="{BB962C8B-B14F-4D97-AF65-F5344CB8AC3E}">
        <p14:creationId xmlns:p14="http://schemas.microsoft.com/office/powerpoint/2010/main" val="38812903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output directory does not have to exist beforehand.</a:t>
            </a:r>
          </a:p>
          <a:p>
            <a:r>
              <a:rPr lang="en-US" dirty="0"/>
              <a:t>If we accidentally mingle with the output </a:t>
            </a:r>
            <a:r>
              <a:rPr lang="en-US" dirty="0" err="1"/>
              <a:t>dir</a:t>
            </a:r>
            <a:r>
              <a:rPr lang="en-US" dirty="0"/>
              <a:t> (e.g. delete it after exporting), the export stops working. </a:t>
            </a:r>
          </a:p>
          <a:p>
            <a:r>
              <a:rPr lang="en-US" dirty="0"/>
              <a:t>Fix Open the choose-settings menu again, click ok, then export.</a:t>
            </a:r>
          </a:p>
        </p:txBody>
      </p:sp>
      <p:sp>
        <p:nvSpPr>
          <p:cNvPr id="4" name="Slide Number Placeholder 3"/>
          <p:cNvSpPr>
            <a:spLocks noGrp="1"/>
          </p:cNvSpPr>
          <p:nvPr>
            <p:ph type="sldNum" sz="quarter" idx="5"/>
          </p:nvPr>
        </p:nvSpPr>
        <p:spPr/>
        <p:txBody>
          <a:bodyPr/>
          <a:lstStyle/>
          <a:p>
            <a:fld id="{63B80491-EF80-498B-A447-8945824B1413}" type="slidenum">
              <a:rPr lang="en-GB" smtClean="0"/>
              <a:t>58</a:t>
            </a:fld>
            <a:endParaRPr lang="en-GB"/>
          </a:p>
        </p:txBody>
      </p:sp>
    </p:spTree>
    <p:extLst>
      <p:ext uri="{BB962C8B-B14F-4D97-AF65-F5344CB8AC3E}">
        <p14:creationId xmlns:p14="http://schemas.microsoft.com/office/powerpoint/2010/main" val="34526191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Segmentation is visible because preview button is activate</a:t>
            </a:r>
          </a:p>
        </p:txBody>
      </p:sp>
      <p:sp>
        <p:nvSpPr>
          <p:cNvPr id="4" name="Slide Number Placeholder 3"/>
          <p:cNvSpPr>
            <a:spLocks noGrp="1"/>
          </p:cNvSpPr>
          <p:nvPr>
            <p:ph type="sldNum" sz="quarter" idx="5"/>
          </p:nvPr>
        </p:nvSpPr>
        <p:spPr/>
        <p:txBody>
          <a:bodyPr/>
          <a:lstStyle/>
          <a:p>
            <a:fld id="{63B80491-EF80-498B-A447-8945824B1413}" type="slidenum">
              <a:rPr lang="en-GB" smtClean="0"/>
              <a:t>59</a:t>
            </a:fld>
            <a:endParaRPr lang="en-GB"/>
          </a:p>
        </p:txBody>
      </p:sp>
    </p:spTree>
    <p:extLst>
      <p:ext uri="{BB962C8B-B14F-4D97-AF65-F5344CB8AC3E}">
        <p14:creationId xmlns:p14="http://schemas.microsoft.com/office/powerpoint/2010/main" val="3491252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B80491-EF80-498B-A447-8945824B1413}" type="slidenum">
              <a:rPr lang="en-GB" smtClean="0"/>
              <a:t>60</a:t>
            </a:fld>
            <a:endParaRPr lang="en-GB"/>
          </a:p>
        </p:txBody>
      </p:sp>
    </p:spTree>
    <p:extLst>
      <p:ext uri="{BB962C8B-B14F-4D97-AF65-F5344CB8AC3E}">
        <p14:creationId xmlns:p14="http://schemas.microsoft.com/office/powerpoint/2010/main" val="2799005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6ee2a06502_6_6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6ee2a06502_6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92110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B80491-EF80-498B-A447-8945824B1413}" type="slidenum">
              <a:rPr lang="en-GB" smtClean="0"/>
              <a:t>61</a:t>
            </a:fld>
            <a:endParaRPr lang="en-GB"/>
          </a:p>
        </p:txBody>
      </p:sp>
    </p:spTree>
    <p:extLst>
      <p:ext uri="{BB962C8B-B14F-4D97-AF65-F5344CB8AC3E}">
        <p14:creationId xmlns:p14="http://schemas.microsoft.com/office/powerpoint/2010/main" val="38581006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when converting to 8bit the probability threshold is not 0.5 any more but 128</a:t>
            </a:r>
          </a:p>
        </p:txBody>
      </p:sp>
      <p:sp>
        <p:nvSpPr>
          <p:cNvPr id="4" name="Slide Number Placeholder 3"/>
          <p:cNvSpPr>
            <a:spLocks noGrp="1"/>
          </p:cNvSpPr>
          <p:nvPr>
            <p:ph type="sldNum" sz="quarter" idx="5"/>
          </p:nvPr>
        </p:nvSpPr>
        <p:spPr/>
        <p:txBody>
          <a:bodyPr/>
          <a:lstStyle/>
          <a:p>
            <a:fld id="{63B80491-EF80-498B-A447-8945824B1413}" type="slidenum">
              <a:rPr lang="en-GB" smtClean="0"/>
              <a:t>62</a:t>
            </a:fld>
            <a:endParaRPr lang="en-GB"/>
          </a:p>
        </p:txBody>
      </p:sp>
    </p:spTree>
    <p:extLst>
      <p:ext uri="{BB962C8B-B14F-4D97-AF65-F5344CB8AC3E}">
        <p14:creationId xmlns:p14="http://schemas.microsoft.com/office/powerpoint/2010/main" val="5697337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when converting to 8bit the probability threshold is not 0.5 any more but 128</a:t>
            </a:r>
          </a:p>
        </p:txBody>
      </p:sp>
      <p:sp>
        <p:nvSpPr>
          <p:cNvPr id="4" name="Slide Number Placeholder 3"/>
          <p:cNvSpPr>
            <a:spLocks noGrp="1"/>
          </p:cNvSpPr>
          <p:nvPr>
            <p:ph type="sldNum" sz="quarter" idx="5"/>
          </p:nvPr>
        </p:nvSpPr>
        <p:spPr/>
        <p:txBody>
          <a:bodyPr/>
          <a:lstStyle/>
          <a:p>
            <a:fld id="{63B80491-EF80-498B-A447-8945824B1413}" type="slidenum">
              <a:rPr lang="en-GB" smtClean="0"/>
              <a:t>63</a:t>
            </a:fld>
            <a:endParaRPr lang="en-GB"/>
          </a:p>
        </p:txBody>
      </p:sp>
    </p:spTree>
    <p:extLst>
      <p:ext uri="{BB962C8B-B14F-4D97-AF65-F5344CB8AC3E}">
        <p14:creationId xmlns:p14="http://schemas.microsoft.com/office/powerpoint/2010/main" val="3314755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B80491-EF80-498B-A447-8945824B1413}" type="slidenum">
              <a:rPr lang="en-GB" smtClean="0"/>
              <a:t>64</a:t>
            </a:fld>
            <a:endParaRPr lang="en-GB"/>
          </a:p>
        </p:txBody>
      </p:sp>
    </p:spTree>
    <p:extLst>
      <p:ext uri="{BB962C8B-B14F-4D97-AF65-F5344CB8AC3E}">
        <p14:creationId xmlns:p14="http://schemas.microsoft.com/office/powerpoint/2010/main" val="1054888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histogram shows values from 0 to 1 -&gt; probability (32 bit)</a:t>
            </a:r>
          </a:p>
        </p:txBody>
      </p:sp>
      <p:sp>
        <p:nvSpPr>
          <p:cNvPr id="4" name="Slide Number Placeholder 3"/>
          <p:cNvSpPr>
            <a:spLocks noGrp="1"/>
          </p:cNvSpPr>
          <p:nvPr>
            <p:ph type="sldNum" sz="quarter" idx="5"/>
          </p:nvPr>
        </p:nvSpPr>
        <p:spPr/>
        <p:txBody>
          <a:bodyPr/>
          <a:lstStyle/>
          <a:p>
            <a:fld id="{63B80491-EF80-498B-A447-8945824B1413}" type="slidenum">
              <a:rPr lang="en-GB" smtClean="0"/>
              <a:t>65</a:t>
            </a:fld>
            <a:endParaRPr lang="en-GB"/>
          </a:p>
        </p:txBody>
      </p:sp>
    </p:spTree>
    <p:extLst>
      <p:ext uri="{BB962C8B-B14F-4D97-AF65-F5344CB8AC3E}">
        <p14:creationId xmlns:p14="http://schemas.microsoft.com/office/powerpoint/2010/main" val="26273545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B80491-EF80-498B-A447-8945824B1413}" type="slidenum">
              <a:rPr lang="en-GB" smtClean="0"/>
              <a:t>66</a:t>
            </a:fld>
            <a:endParaRPr lang="en-GB"/>
          </a:p>
        </p:txBody>
      </p:sp>
    </p:spTree>
    <p:extLst>
      <p:ext uri="{BB962C8B-B14F-4D97-AF65-F5344CB8AC3E}">
        <p14:creationId xmlns:p14="http://schemas.microsoft.com/office/powerpoint/2010/main" val="10251781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B80491-EF80-498B-A447-8945824B1413}" type="slidenum">
              <a:rPr lang="en-GB" smtClean="0"/>
              <a:t>67</a:t>
            </a:fld>
            <a:endParaRPr lang="en-GB"/>
          </a:p>
        </p:txBody>
      </p:sp>
    </p:spTree>
    <p:extLst>
      <p:ext uri="{BB962C8B-B14F-4D97-AF65-F5344CB8AC3E}">
        <p14:creationId xmlns:p14="http://schemas.microsoft.com/office/powerpoint/2010/main" val="14416373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Probability map: combine different classes: see exercise: nuclei + edge </a:t>
            </a:r>
            <a:r>
              <a:rPr lang="en-US" dirty="0" err="1"/>
              <a:t>clas</a:t>
            </a:r>
            <a:r>
              <a:rPr lang="en-US" dirty="0"/>
              <a:t>.. Use the nuclei as seeds</a:t>
            </a:r>
          </a:p>
        </p:txBody>
      </p:sp>
      <p:sp>
        <p:nvSpPr>
          <p:cNvPr id="4" name="Slide Number Placeholder 3"/>
          <p:cNvSpPr>
            <a:spLocks noGrp="1"/>
          </p:cNvSpPr>
          <p:nvPr>
            <p:ph type="sldNum" sz="quarter" idx="5"/>
          </p:nvPr>
        </p:nvSpPr>
        <p:spPr/>
        <p:txBody>
          <a:bodyPr/>
          <a:lstStyle/>
          <a:p>
            <a:fld id="{63B80491-EF80-498B-A447-8945824B1413}" type="slidenum">
              <a:rPr lang="en-GB" smtClean="0"/>
              <a:t>69</a:t>
            </a:fld>
            <a:endParaRPr lang="en-GB"/>
          </a:p>
        </p:txBody>
      </p:sp>
    </p:spTree>
    <p:extLst>
      <p:ext uri="{BB962C8B-B14F-4D97-AF65-F5344CB8AC3E}">
        <p14:creationId xmlns:p14="http://schemas.microsoft.com/office/powerpoint/2010/main" val="1761111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ee2a06502_6_9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6ee2a06502_6_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8399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ee2a06502_6_1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
        <p:nvSpPr>
          <p:cNvPr id="261" name="Google Shape;261;g6ee2a06502_6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5886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6ee2a06502_6_1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6ee2a06502_6_1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5865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263F34-9633-724B-823F-4F9BDB8D69D5}" type="slidenum">
              <a:rPr lang="en-US" smtClean="0"/>
              <a:t>16</a:t>
            </a:fld>
            <a:endParaRPr lang="en-US"/>
          </a:p>
        </p:txBody>
      </p:sp>
    </p:spTree>
    <p:extLst>
      <p:ext uri="{BB962C8B-B14F-4D97-AF65-F5344CB8AC3E}">
        <p14:creationId xmlns:p14="http://schemas.microsoft.com/office/powerpoint/2010/main" val="38886061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47664" y="620688"/>
            <a:ext cx="7342584" cy="936104"/>
          </a:xfrm>
        </p:spPr>
        <p:txBody>
          <a:bodyPr>
            <a:normAutofit/>
          </a:bodyPr>
          <a:lstStyle>
            <a:lvl1pPr algn="l">
              <a:defRPr sz="4000" b="1">
                <a:solidFill>
                  <a:srgbClr val="17375E"/>
                </a:solidFill>
              </a:defRPr>
            </a:lvl1pPr>
          </a:lstStyle>
          <a:p>
            <a:r>
              <a:rPr lang="en-US" dirty="0"/>
              <a:t>Click to edit Master title style</a:t>
            </a:r>
          </a:p>
        </p:txBody>
      </p:sp>
      <p:sp>
        <p:nvSpPr>
          <p:cNvPr id="3" name="Subtitle 2"/>
          <p:cNvSpPr>
            <a:spLocks noGrp="1"/>
          </p:cNvSpPr>
          <p:nvPr>
            <p:ph type="subTitle" idx="1" hasCustomPrompt="1"/>
          </p:nvPr>
        </p:nvSpPr>
        <p:spPr>
          <a:xfrm>
            <a:off x="2517059" y="2996456"/>
            <a:ext cx="4086918" cy="360040"/>
          </a:xfrm>
        </p:spPr>
        <p:txBody>
          <a:bodyP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800">
                <a:solidFill>
                  <a:srgbClr val="17375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&lt;Click to edit author list&gt;</a:t>
            </a:r>
          </a:p>
        </p:txBody>
      </p:sp>
      <p:sp>
        <p:nvSpPr>
          <p:cNvPr id="9" name="Title 1"/>
          <p:cNvSpPr txBox="1">
            <a:spLocks/>
          </p:cNvSpPr>
          <p:nvPr userDrawn="1"/>
        </p:nvSpPr>
        <p:spPr>
          <a:xfrm>
            <a:off x="1187624" y="2780928"/>
            <a:ext cx="7560840" cy="81952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endParaRPr lang="en-GB" sz="3600" b="1">
              <a:solidFill>
                <a:schemeClr val="tx2">
                  <a:lumMod val="60000"/>
                  <a:lumOff val="40000"/>
                </a:schemeClr>
              </a:solidFill>
            </a:endParaRPr>
          </a:p>
        </p:txBody>
      </p:sp>
      <p:sp>
        <p:nvSpPr>
          <p:cNvPr id="12" name="Content Placeholder 11"/>
          <p:cNvSpPr>
            <a:spLocks noGrp="1"/>
          </p:cNvSpPr>
          <p:nvPr>
            <p:ph sz="quarter" idx="13" hasCustomPrompt="1"/>
          </p:nvPr>
        </p:nvSpPr>
        <p:spPr>
          <a:xfrm>
            <a:off x="1547664" y="1556792"/>
            <a:ext cx="6984776" cy="863600"/>
          </a:xfrm>
        </p:spPr>
        <p:txBody>
          <a:bodyPr>
            <a:normAutofit/>
          </a:bodyPr>
          <a:lstStyle>
            <a:lvl1pPr marL="0" indent="0">
              <a:buNone/>
              <a:defRPr sz="2800">
                <a:solidFill>
                  <a:schemeClr val="tx2">
                    <a:lumMod val="60000"/>
                    <a:lumOff val="40000"/>
                  </a:schemeClr>
                </a:solidFill>
              </a:defRPr>
            </a:lvl1pPr>
          </a:lstStyle>
          <a:p>
            <a:r>
              <a:rPr lang="en-GB" sz="3600" b="1" dirty="0">
                <a:solidFill>
                  <a:schemeClr val="tx2">
                    <a:lumMod val="60000"/>
                    <a:lumOff val="40000"/>
                  </a:schemeClr>
                </a:solidFill>
              </a:rPr>
              <a:t>Click to edit secondary</a:t>
            </a:r>
            <a:r>
              <a:rPr lang="en-GB" sz="3600" b="1" baseline="0" dirty="0">
                <a:solidFill>
                  <a:schemeClr val="tx2">
                    <a:lumMod val="60000"/>
                    <a:lumOff val="40000"/>
                  </a:schemeClr>
                </a:solidFill>
              </a:rPr>
              <a:t> title</a:t>
            </a:r>
            <a:endParaRPr lang="en-US" dirty="0"/>
          </a:p>
        </p:txBody>
      </p:sp>
      <p:cxnSp>
        <p:nvCxnSpPr>
          <p:cNvPr id="14" name="Straight Connector 13"/>
          <p:cNvCxnSpPr/>
          <p:nvPr userDrawn="1"/>
        </p:nvCxnSpPr>
        <p:spPr>
          <a:xfrm>
            <a:off x="1547664" y="1484784"/>
            <a:ext cx="5256584"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17"/>
          <p:cNvSpPr>
            <a:spLocks noGrp="1"/>
          </p:cNvSpPr>
          <p:nvPr>
            <p:ph sz="quarter" idx="14"/>
          </p:nvPr>
        </p:nvSpPr>
        <p:spPr>
          <a:xfrm>
            <a:off x="1547664" y="4077072"/>
            <a:ext cx="6335713" cy="634020"/>
          </a:xfrm>
          <a:solidFill>
            <a:schemeClr val="bg1">
              <a:lumMod val="95000"/>
            </a:schemeClr>
          </a:solidFill>
          <a:ln w="28575">
            <a:noFill/>
          </a:ln>
          <a:effectLst>
            <a:outerShdw blurRad="165100" dist="190500" dir="2700000" algn="ctr" rotWithShape="0">
              <a:srgbClr val="000000">
                <a:alpha val="15000"/>
              </a:srgbClr>
            </a:outerShdw>
          </a:effectLst>
        </p:spPr>
        <p:txBody>
          <a:bodyPr wrap="square" rtlCol="0">
            <a:spAutoFit/>
          </a:bodyPr>
          <a:lstStyle>
            <a:lvl1pPr marL="0" indent="0">
              <a:buNone/>
              <a:defRPr lang="en-US" sz="1600" b="1" smtClean="0"/>
            </a:lvl1pPr>
            <a:lvl2pPr>
              <a:defRPr lang="en-US" sz="1600"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defTabSz="914400"/>
            <a:r>
              <a:rPr lang="en-US" dirty="0"/>
              <a:t>Click to edit Master text styles</a:t>
            </a:r>
          </a:p>
          <a:p>
            <a:pPr marL="457200" lvl="1" defTabSz="914400"/>
            <a:r>
              <a:rPr lang="en-US" dirty="0"/>
              <a:t>Second level</a:t>
            </a:r>
          </a:p>
        </p:txBody>
      </p:sp>
      <p:pic>
        <p:nvPicPr>
          <p:cNvPr id="11" name="Picture 10" descr="CBGlogo.png">
            <a:extLst>
              <a:ext uri="{FF2B5EF4-FFF2-40B4-BE49-F238E27FC236}">
                <a16:creationId xmlns:a16="http://schemas.microsoft.com/office/drawing/2014/main" id="{35788ADA-1608-E64A-8205-DA329FF479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6843" y="2901282"/>
            <a:ext cx="1512167" cy="624986"/>
          </a:xfrm>
          <a:prstGeom prst="rect">
            <a:avLst/>
          </a:prstGeom>
        </p:spPr>
      </p:pic>
    </p:spTree>
    <p:extLst>
      <p:ext uri="{BB962C8B-B14F-4D97-AF65-F5344CB8AC3E}">
        <p14:creationId xmlns:p14="http://schemas.microsoft.com/office/powerpoint/2010/main" val="224276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22072"/>
            <a:ext cx="8229600" cy="4704095"/>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p:nvSpPr>
        <p:spPr>
          <a:xfrm>
            <a:off x="0" y="6465389"/>
            <a:ext cx="1944216" cy="369332"/>
          </a:xfrm>
          <a:prstGeom prst="rect">
            <a:avLst/>
          </a:prstGeom>
          <a:noFill/>
        </p:spPr>
        <p:txBody>
          <a:bodyPr wrap="square" rtlCol="0">
            <a:spAutoFit/>
          </a:bodyPr>
          <a:lstStyle/>
          <a:p>
            <a:fld id="{77574B4E-986D-D846-ADEC-7DA61822F942}" type="slidenum">
              <a:rPr lang="en-US" sz="1800" smtClean="0">
                <a:solidFill>
                  <a:schemeClr val="bg1">
                    <a:lumMod val="50000"/>
                  </a:schemeClr>
                </a:solidFill>
              </a:rPr>
              <a:t>‹#›</a:t>
            </a:fld>
            <a:endParaRPr lang="en-US" sz="1800">
              <a:solidFill>
                <a:schemeClr val="bg1">
                  <a:lumMod val="50000"/>
                </a:schemeClr>
              </a:solidFill>
            </a:endParaRPr>
          </a:p>
        </p:txBody>
      </p:sp>
      <p:sp>
        <p:nvSpPr>
          <p:cNvPr id="5" name="TextBox 4">
            <a:extLst>
              <a:ext uri="{FF2B5EF4-FFF2-40B4-BE49-F238E27FC236}">
                <a16:creationId xmlns:a16="http://schemas.microsoft.com/office/drawing/2014/main" id="{8C42F901-518A-6345-A346-433899225081}"/>
              </a:ext>
            </a:extLst>
          </p:cNvPr>
          <p:cNvSpPr txBox="1"/>
          <p:nvPr/>
        </p:nvSpPr>
        <p:spPr>
          <a:xfrm>
            <a:off x="2135189" y="30470"/>
            <a:ext cx="4458272" cy="369332"/>
          </a:xfrm>
          <a:prstGeom prst="rect">
            <a:avLst/>
          </a:prstGeom>
          <a:noFill/>
        </p:spPr>
        <p:txBody>
          <a:bodyPr wrap="none" rtlCol="0">
            <a:spAutoFit/>
          </a:bodyPr>
          <a:lstStyle/>
          <a:p>
            <a:r>
              <a:rPr lang="de-DE" sz="1800" b="0" dirty="0">
                <a:solidFill>
                  <a:schemeClr val="accent1"/>
                </a:solidFill>
              </a:rPr>
              <a:t>Segmentation 2: </a:t>
            </a:r>
            <a:r>
              <a:rPr lang="de-DE" sz="1800" b="0" dirty="0" err="1">
                <a:solidFill>
                  <a:schemeClr val="accent1"/>
                </a:solidFill>
              </a:rPr>
              <a:t>Machine</a:t>
            </a:r>
            <a:r>
              <a:rPr lang="de-DE" sz="1800" b="0" dirty="0">
                <a:solidFill>
                  <a:schemeClr val="accent1"/>
                </a:solidFill>
              </a:rPr>
              <a:t> Learning </a:t>
            </a:r>
            <a:r>
              <a:rPr lang="de-DE" sz="1800" b="0" dirty="0" err="1">
                <a:solidFill>
                  <a:schemeClr val="accent1"/>
                </a:solidFill>
              </a:rPr>
              <a:t>and</a:t>
            </a:r>
            <a:r>
              <a:rPr lang="de-DE" sz="1800" b="0" dirty="0">
                <a:solidFill>
                  <a:schemeClr val="accent1"/>
                </a:solidFill>
              </a:rPr>
              <a:t> </a:t>
            </a:r>
            <a:r>
              <a:rPr lang="de-DE" sz="1800" b="0" dirty="0" err="1">
                <a:solidFill>
                  <a:schemeClr val="accent1"/>
                </a:solidFill>
              </a:rPr>
              <a:t>Ilastik</a:t>
            </a:r>
            <a:endParaRPr lang="de-DE" sz="1800" b="0" dirty="0">
              <a:solidFill>
                <a:schemeClr val="accent1"/>
              </a:solidFill>
            </a:endParaRPr>
          </a:p>
        </p:txBody>
      </p:sp>
      <p:sp>
        <p:nvSpPr>
          <p:cNvPr id="6" name="Title 5">
            <a:extLst>
              <a:ext uri="{FF2B5EF4-FFF2-40B4-BE49-F238E27FC236}">
                <a16:creationId xmlns:a16="http://schemas.microsoft.com/office/drawing/2014/main" id="{47C1A7B7-1E4E-454E-A3B3-E1CBFA7D6032}"/>
              </a:ext>
            </a:extLst>
          </p:cNvPr>
          <p:cNvSpPr>
            <a:spLocks noGrp="1"/>
          </p:cNvSpPr>
          <p:nvPr>
            <p:ph type="title"/>
          </p:nvPr>
        </p:nvSpPr>
        <p:spPr/>
        <p:txBody>
          <a:bodyPr/>
          <a:lstStyle/>
          <a:p>
            <a:r>
              <a:rPr lang="en-US"/>
              <a:t>Click to edit Master title style</a:t>
            </a:r>
          </a:p>
        </p:txBody>
      </p:sp>
      <p:pic>
        <p:nvPicPr>
          <p:cNvPr id="10" name="Picture 9" descr="CBGlogo.png">
            <a:extLst>
              <a:ext uri="{FF2B5EF4-FFF2-40B4-BE49-F238E27FC236}">
                <a16:creationId xmlns:a16="http://schemas.microsoft.com/office/drawing/2014/main" id="{547FA4E6-934A-D446-BD3A-463BAFF865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0054" y="89462"/>
            <a:ext cx="1010152" cy="417501"/>
          </a:xfrm>
          <a:prstGeom prst="rect">
            <a:avLst/>
          </a:prstGeom>
        </p:spPr>
      </p:pic>
    </p:spTree>
    <p:extLst>
      <p:ext uri="{BB962C8B-B14F-4D97-AF65-F5344CB8AC3E}">
        <p14:creationId xmlns:p14="http://schemas.microsoft.com/office/powerpoint/2010/main" val="28326480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23728" y="332656"/>
            <a:ext cx="6563072" cy="65293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5396623"/>
      </p:ext>
    </p:extLst>
  </p:cSld>
  <p:clrMap bg1="lt1" tx1="dk1" bg2="lt2" tx2="dk2" accent1="accent1" accent2="accent2" accent3="accent3" accent4="accent4" accent5="accent5" accent6="accent6" hlink="hlink" folHlink="folHlink"/>
  <p:sldLayoutIdLst>
    <p:sldLayoutId id="2147483673" r:id="rId1"/>
    <p:sldLayoutId id="2147483662" r:id="rId2"/>
  </p:sldLayoutIdLst>
  <p:txStyles>
    <p:titleStyle>
      <a:lvl1pPr algn="l" defTabSz="457189" rtl="0" eaLnBrk="1" latinLnBrk="0" hangingPunct="1">
        <a:spcBef>
          <a:spcPct val="0"/>
        </a:spcBef>
        <a:buNone/>
        <a:defRPr sz="3600" kern="1200">
          <a:solidFill>
            <a:srgbClr val="17375E"/>
          </a:solidFill>
          <a:latin typeface="+mj-lt"/>
          <a:ea typeface="+mj-ea"/>
          <a:cs typeface="+mj-cs"/>
        </a:defRPr>
      </a:lvl1pPr>
    </p:titleStyle>
    <p:bodyStyle>
      <a:lvl1pPr marL="342891" indent="-342891" algn="l" defTabSz="457189" rtl="0" eaLnBrk="1" latinLnBrk="0" hangingPunct="1">
        <a:spcBef>
          <a:spcPct val="20000"/>
        </a:spcBef>
        <a:buFont typeface="Arial"/>
        <a:buChar char="•"/>
        <a:defRPr sz="2000" kern="1200">
          <a:solidFill>
            <a:schemeClr val="tx2">
              <a:lumMod val="75000"/>
            </a:schemeClr>
          </a:solidFill>
          <a:latin typeface="+mn-lt"/>
          <a:ea typeface="+mn-ea"/>
          <a:cs typeface="+mn-cs"/>
        </a:defRPr>
      </a:lvl1pPr>
      <a:lvl2pPr marL="914377" indent="-457189" algn="l" defTabSz="457189" rtl="0" eaLnBrk="1" latinLnBrk="0" hangingPunct="1">
        <a:spcBef>
          <a:spcPct val="20000"/>
        </a:spcBef>
        <a:buFont typeface="Arial"/>
        <a:buChar char="•"/>
        <a:defRPr sz="1800" kern="1200">
          <a:solidFill>
            <a:schemeClr val="tx2">
              <a:lumMod val="75000"/>
            </a:schemeClr>
          </a:solidFill>
          <a:latin typeface="+mn-lt"/>
          <a:ea typeface="+mn-ea"/>
          <a:cs typeface="+mn-cs"/>
        </a:defRPr>
      </a:lvl2pPr>
      <a:lvl3pPr marL="1142971" indent="-228594" algn="l" defTabSz="457189" rtl="0" eaLnBrk="1" latinLnBrk="0" hangingPunct="1">
        <a:spcBef>
          <a:spcPct val="20000"/>
        </a:spcBef>
        <a:buFont typeface="Arial"/>
        <a:buChar char="•"/>
        <a:defRPr sz="1600" kern="1200">
          <a:solidFill>
            <a:schemeClr val="tx2">
              <a:lumMod val="75000"/>
            </a:schemeClr>
          </a:solidFill>
          <a:latin typeface="+mn-lt"/>
          <a:ea typeface="+mn-ea"/>
          <a:cs typeface="+mn-cs"/>
        </a:defRPr>
      </a:lvl3pPr>
      <a:lvl4pPr marL="1600160" indent="-228594" algn="l" defTabSz="457189" rtl="0" eaLnBrk="1" latinLnBrk="0" hangingPunct="1">
        <a:spcBef>
          <a:spcPct val="20000"/>
        </a:spcBef>
        <a:buFont typeface="Arial"/>
        <a:buChar char="•"/>
        <a:defRPr sz="1600" kern="1200">
          <a:solidFill>
            <a:schemeClr val="tx2">
              <a:lumMod val="75000"/>
            </a:schemeClr>
          </a:solidFill>
          <a:latin typeface="+mn-lt"/>
          <a:ea typeface="+mn-ea"/>
          <a:cs typeface="+mn-cs"/>
        </a:defRPr>
      </a:lvl4pPr>
      <a:lvl5pPr marL="2057349" indent="-228594" algn="l" defTabSz="457189" rtl="0" eaLnBrk="1" latinLnBrk="0" hangingPunct="1">
        <a:spcBef>
          <a:spcPct val="20000"/>
        </a:spcBef>
        <a:buFont typeface="Arial"/>
        <a:buChar char="•"/>
        <a:defRPr sz="1600" kern="1200">
          <a:solidFill>
            <a:schemeClr val="tx2">
              <a:lumMod val="75000"/>
            </a:schemeClr>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nudatasecurity.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guru99.com/"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athena.ie/"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www.eurekalert.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mc.ai/machine-learning-vs-deep-learning-5/"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iscikit-learn.or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6.png"/><Relationship Id="rId4" Type="http://schemas.openxmlformats.org/officeDocument/2006/relationships/hyperlink" Target="http://www.ilastik.or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7.ti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mpicbg-scicomp.github.io/ipf_howtoguides/" TargetMode="External"/><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zmb.dozuki.com/Guide/Ilastik+Pixel+Classification+and+Segmentation/41" TargetMode="External"/><Relationship Id="rId4" Type="http://schemas.openxmlformats.org/officeDocument/2006/relationships/hyperlink" Target="https://www.ilastik.org/documentation/index.html"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hyperlink" Target="https://morioh.com/p/dcdc9957bc1c"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1.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solidFill>
                  <a:schemeClr val="tx2">
                    <a:lumMod val="75000"/>
                  </a:schemeClr>
                </a:solidFill>
              </a:rPr>
              <a:t>Introduction to Image Analysis: Ilastik</a:t>
            </a:r>
            <a:endParaRPr lang="en-US" sz="3200" dirty="0"/>
          </a:p>
        </p:txBody>
      </p:sp>
      <p:sp>
        <p:nvSpPr>
          <p:cNvPr id="3" name="Subtitle 2"/>
          <p:cNvSpPr>
            <a:spLocks noGrp="1"/>
          </p:cNvSpPr>
          <p:nvPr>
            <p:ph type="subTitle" idx="1"/>
          </p:nvPr>
        </p:nvSpPr>
        <p:spPr>
          <a:xfrm>
            <a:off x="2314169" y="2734092"/>
            <a:ext cx="4802702" cy="982179"/>
          </a:xfrm>
        </p:spPr>
        <p:txBody>
          <a:bodyPr>
            <a:noAutofit/>
          </a:bodyPr>
          <a:lstStyle/>
          <a:p>
            <a:r>
              <a:rPr lang="en-US" b="1" dirty="0">
                <a:solidFill>
                  <a:srgbClr val="17375E"/>
                </a:solidFill>
              </a:rPr>
              <a:t>Noreen Walker, Gayathri Nadar</a:t>
            </a:r>
          </a:p>
          <a:p>
            <a:r>
              <a:rPr lang="en-US">
                <a:solidFill>
                  <a:srgbClr val="17375E"/>
                </a:solidFill>
              </a:rPr>
              <a:t>Scientific </a:t>
            </a:r>
            <a:r>
              <a:rPr lang="en-US" dirty="0">
                <a:solidFill>
                  <a:srgbClr val="17375E"/>
                </a:solidFill>
              </a:rPr>
              <a:t>Computing Facility, MPI-CBG</a:t>
            </a:r>
          </a:p>
          <a:p>
            <a:r>
              <a:rPr lang="en-US" dirty="0"/>
              <a:t>3.-7.5.</a:t>
            </a:r>
            <a:r>
              <a:rPr lang="en-US" dirty="0">
                <a:solidFill>
                  <a:srgbClr val="17375E"/>
                </a:solidFill>
              </a:rPr>
              <a:t>2021</a:t>
            </a:r>
          </a:p>
          <a:p>
            <a:endParaRPr lang="en-US" dirty="0">
              <a:solidFill>
                <a:schemeClr val="tx1">
                  <a:lumMod val="65000"/>
                  <a:lumOff val="35000"/>
                </a:schemeClr>
              </a:solidFill>
            </a:endParaRPr>
          </a:p>
        </p:txBody>
      </p:sp>
      <p:sp>
        <p:nvSpPr>
          <p:cNvPr id="4" name="Content Placeholder 3"/>
          <p:cNvSpPr>
            <a:spLocks noGrp="1"/>
          </p:cNvSpPr>
          <p:nvPr>
            <p:ph sz="quarter" idx="13"/>
          </p:nvPr>
        </p:nvSpPr>
        <p:spPr/>
        <p:txBody>
          <a:bodyPr>
            <a:normAutofit/>
          </a:bodyPr>
          <a:lstStyle/>
          <a:p>
            <a:r>
              <a:rPr lang="en-US" dirty="0"/>
              <a:t>3. </a:t>
            </a:r>
            <a:r>
              <a:rPr lang="en-US"/>
              <a:t>Advanced Segmentation: </a:t>
            </a:r>
            <a:r>
              <a:rPr lang="en-US" dirty="0"/>
              <a:t>Pixel classification</a:t>
            </a:r>
          </a:p>
        </p:txBody>
      </p:sp>
      <p:sp>
        <p:nvSpPr>
          <p:cNvPr id="5" name="Content Placeholder 4"/>
          <p:cNvSpPr>
            <a:spLocks noGrp="1"/>
          </p:cNvSpPr>
          <p:nvPr>
            <p:ph sz="quarter" idx="14"/>
          </p:nvPr>
        </p:nvSpPr>
        <p:spPr>
          <a:xfrm>
            <a:off x="1547664" y="4077071"/>
            <a:ext cx="6335713" cy="1224951"/>
          </a:xfrm>
        </p:spPr>
        <p:txBody>
          <a:bodyPr/>
          <a:lstStyle/>
          <a:p>
            <a:r>
              <a:rPr lang="en-US" dirty="0">
                <a:solidFill>
                  <a:srgbClr val="17375E"/>
                </a:solidFill>
              </a:rPr>
              <a:t>Aim of this session:</a:t>
            </a:r>
          </a:p>
          <a:p>
            <a:pPr marL="285744" indent="-285744">
              <a:buFont typeface="Arial" panose="020B0604020202020204" pitchFamily="34" charset="0"/>
              <a:buChar char="•"/>
            </a:pPr>
            <a:r>
              <a:rPr lang="en-US" b="0" dirty="0"/>
              <a:t>Introduction machine learning</a:t>
            </a:r>
          </a:p>
          <a:p>
            <a:pPr marL="285744" indent="-285744">
              <a:buFont typeface="Arial" panose="020B0604020202020204" pitchFamily="34" charset="0"/>
              <a:buChar char="•"/>
            </a:pPr>
            <a:r>
              <a:rPr lang="en-US" b="0" dirty="0"/>
              <a:t>Segmentation with machine learning: random forest</a:t>
            </a:r>
          </a:p>
          <a:p>
            <a:pPr marL="285744" indent="-285744">
              <a:buFont typeface="Arial" panose="020B0604020202020204" pitchFamily="34" charset="0"/>
              <a:buChar char="•"/>
            </a:pPr>
            <a:r>
              <a:rPr lang="en-US" b="0" dirty="0"/>
              <a:t>Ilastik tool</a:t>
            </a:r>
          </a:p>
        </p:txBody>
      </p:sp>
      <p:sp>
        <p:nvSpPr>
          <p:cNvPr id="6" name="Rectangle 5">
            <a:extLst>
              <a:ext uri="{FF2B5EF4-FFF2-40B4-BE49-F238E27FC236}">
                <a16:creationId xmlns:a16="http://schemas.microsoft.com/office/drawing/2014/main" id="{B5BAF296-F945-E640-8280-D32F1AE7787F}"/>
              </a:ext>
            </a:extLst>
          </p:cNvPr>
          <p:cNvSpPr/>
          <p:nvPr/>
        </p:nvSpPr>
        <p:spPr>
          <a:xfrm>
            <a:off x="218708" y="6154157"/>
            <a:ext cx="5033230" cy="523220"/>
          </a:xfrm>
          <a:prstGeom prst="rect">
            <a:avLst/>
          </a:prstGeom>
        </p:spPr>
        <p:txBody>
          <a:bodyPr wrap="square">
            <a:spAutoFit/>
          </a:bodyPr>
          <a:lstStyle/>
          <a:p>
            <a:r>
              <a:rPr lang="en-US" sz="1400" dirty="0">
                <a:solidFill>
                  <a:srgbClr val="002060"/>
                </a:solidFill>
              </a:rPr>
              <a:t>Material on machine learning concepts:</a:t>
            </a:r>
          </a:p>
          <a:p>
            <a:r>
              <a:rPr lang="en-US" sz="1400" dirty="0">
                <a:solidFill>
                  <a:srgbClr val="002060"/>
                </a:solidFill>
              </a:rPr>
              <a:t>Adapted from: </a:t>
            </a:r>
            <a:r>
              <a:rPr lang="de-DE" sz="1400" dirty="0">
                <a:solidFill>
                  <a:srgbClr val="002060"/>
                </a:solidFill>
              </a:rPr>
              <a:t>Ignacio </a:t>
            </a:r>
            <a:r>
              <a:rPr lang="de-DE" sz="1400" dirty="0" err="1">
                <a:solidFill>
                  <a:srgbClr val="002060"/>
                </a:solidFill>
              </a:rPr>
              <a:t>Arganda</a:t>
            </a:r>
            <a:r>
              <a:rPr lang="de-DE" sz="1400" dirty="0">
                <a:solidFill>
                  <a:srgbClr val="002060"/>
                </a:solidFill>
              </a:rPr>
              <a:t>-Carreras (</a:t>
            </a:r>
            <a:r>
              <a:rPr lang="de-DE" sz="1400" dirty="0" err="1">
                <a:solidFill>
                  <a:srgbClr val="002060"/>
                </a:solidFill>
              </a:rPr>
              <a:t>Neubias</a:t>
            </a:r>
            <a:r>
              <a:rPr lang="de-DE" sz="1400" dirty="0">
                <a:solidFill>
                  <a:srgbClr val="002060"/>
                </a:solidFill>
              </a:rPr>
              <a:t> </a:t>
            </a:r>
            <a:r>
              <a:rPr lang="de-DE" sz="1400" dirty="0" err="1">
                <a:solidFill>
                  <a:srgbClr val="002060"/>
                </a:solidFill>
              </a:rPr>
              <a:t>school</a:t>
            </a:r>
            <a:r>
              <a:rPr lang="de-DE" sz="1400" dirty="0">
                <a:solidFill>
                  <a:srgbClr val="002060"/>
                </a:solidFill>
              </a:rPr>
              <a:t> 2020)</a:t>
            </a:r>
            <a:endParaRPr lang="en-US" sz="1400" dirty="0">
              <a:solidFill>
                <a:srgbClr val="002060"/>
              </a:solidFill>
            </a:endParaRPr>
          </a:p>
        </p:txBody>
      </p:sp>
      <p:pic>
        <p:nvPicPr>
          <p:cNvPr id="8" name="Picture 4" descr="Image result for neubias logo png">
            <a:extLst>
              <a:ext uri="{FF2B5EF4-FFF2-40B4-BE49-F238E27FC236}">
                <a16:creationId xmlns:a16="http://schemas.microsoft.com/office/drawing/2014/main" id="{7B2723A7-C29C-2B4D-81C0-E664DADA1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761" y="5826948"/>
            <a:ext cx="1605531" cy="850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948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0197C-8361-4F4A-965D-95D5643A5EEA}"/>
              </a:ext>
            </a:extLst>
          </p:cNvPr>
          <p:cNvSpPr>
            <a:spLocks noGrp="1"/>
          </p:cNvSpPr>
          <p:nvPr>
            <p:ph type="title"/>
          </p:nvPr>
        </p:nvSpPr>
        <p:spPr>
          <a:xfrm>
            <a:off x="2123728" y="399802"/>
            <a:ext cx="6563072" cy="652934"/>
          </a:xfrm>
        </p:spPr>
        <p:txBody>
          <a:bodyPr/>
          <a:lstStyle/>
          <a:p>
            <a:r>
              <a:rPr lang="en" dirty="0"/>
              <a:t>What is machine learning?</a:t>
            </a:r>
            <a:endParaRPr lang="en-US" dirty="0"/>
          </a:p>
        </p:txBody>
      </p:sp>
      <p:sp>
        <p:nvSpPr>
          <p:cNvPr id="3" name="Content Placeholder 2">
            <a:extLst>
              <a:ext uri="{FF2B5EF4-FFF2-40B4-BE49-F238E27FC236}">
                <a16:creationId xmlns:a16="http://schemas.microsoft.com/office/drawing/2014/main" id="{E01EC4F2-F178-3E47-9D79-0F6C415B9678}"/>
              </a:ext>
            </a:extLst>
          </p:cNvPr>
          <p:cNvSpPr>
            <a:spLocks noGrp="1"/>
          </p:cNvSpPr>
          <p:nvPr>
            <p:ph idx="1"/>
          </p:nvPr>
        </p:nvSpPr>
        <p:spPr>
          <a:xfrm>
            <a:off x="457201" y="1422072"/>
            <a:ext cx="4987158" cy="4704095"/>
          </a:xfrm>
        </p:spPr>
        <p:txBody>
          <a:bodyPr>
            <a:noAutofit/>
          </a:bodyPr>
          <a:lstStyle/>
          <a:p>
            <a:pPr marL="0" indent="0">
              <a:buNone/>
            </a:pPr>
            <a:endParaRPr lang="en-US" sz="1800" dirty="0"/>
          </a:p>
          <a:p>
            <a:r>
              <a:rPr lang="en-US" sz="1800" dirty="0"/>
              <a:t>“Field of study that g</a:t>
            </a:r>
            <a:r>
              <a:rPr lang="en" sz="1800" dirty="0" err="1"/>
              <a:t>ives</a:t>
            </a:r>
            <a:r>
              <a:rPr lang="en" sz="1800" dirty="0"/>
              <a:t> computers the ability to learn without being explicitly programmed" </a:t>
            </a:r>
            <a:br>
              <a:rPr lang="en" sz="1800" dirty="0"/>
            </a:br>
            <a:r>
              <a:rPr lang="en" sz="1800" dirty="0"/>
              <a:t>(Arthur Samuel, 1959). </a:t>
            </a:r>
          </a:p>
          <a:p>
            <a:endParaRPr lang="en-US" sz="1800" dirty="0"/>
          </a:p>
          <a:p>
            <a:endParaRPr lang="en-US" sz="1800" dirty="0"/>
          </a:p>
          <a:p>
            <a:endParaRPr lang="en-US" sz="1800" dirty="0"/>
          </a:p>
          <a:p>
            <a:r>
              <a:rPr lang="en-US" sz="1800" dirty="0"/>
              <a:t>Some tasks difficult for us might be easy for a machine – e.g. handling big-data </a:t>
            </a:r>
          </a:p>
          <a:p>
            <a:endParaRPr lang="en-US" sz="1800" dirty="0"/>
          </a:p>
          <a:p>
            <a:r>
              <a:rPr lang="en-US" sz="1800" dirty="0"/>
              <a:t>Some others easy for us, difficult for machines – e.g. face recognition.</a:t>
            </a:r>
            <a:endParaRPr lang="en-US" sz="1800" u="sng" dirty="0"/>
          </a:p>
        </p:txBody>
      </p:sp>
      <p:pic>
        <p:nvPicPr>
          <p:cNvPr id="7" name="Picture 6">
            <a:extLst>
              <a:ext uri="{FF2B5EF4-FFF2-40B4-BE49-F238E27FC236}">
                <a16:creationId xmlns:a16="http://schemas.microsoft.com/office/drawing/2014/main" id="{0AC7BEB5-BC36-644E-98D3-7E14648A080E}"/>
              </a:ext>
            </a:extLst>
          </p:cNvPr>
          <p:cNvPicPr>
            <a:picLocks noChangeAspect="1"/>
          </p:cNvPicPr>
          <p:nvPr/>
        </p:nvPicPr>
        <p:blipFill rotWithShape="1">
          <a:blip r:embed="rId3"/>
          <a:srcRect l="48554" t="11149" b="9694"/>
          <a:stretch/>
        </p:blipFill>
        <p:spPr>
          <a:xfrm>
            <a:off x="5728449" y="1862625"/>
            <a:ext cx="2958351" cy="2951423"/>
          </a:xfrm>
          <a:prstGeom prst="rect">
            <a:avLst/>
          </a:prstGeom>
        </p:spPr>
      </p:pic>
      <p:sp>
        <p:nvSpPr>
          <p:cNvPr id="8" name="TextBox 7">
            <a:extLst>
              <a:ext uri="{FF2B5EF4-FFF2-40B4-BE49-F238E27FC236}">
                <a16:creationId xmlns:a16="http://schemas.microsoft.com/office/drawing/2014/main" id="{4077B60B-F106-284E-B5CE-9A0176F41D62}"/>
              </a:ext>
            </a:extLst>
          </p:cNvPr>
          <p:cNvSpPr txBox="1"/>
          <p:nvPr/>
        </p:nvSpPr>
        <p:spPr>
          <a:xfrm>
            <a:off x="348674" y="6495503"/>
            <a:ext cx="2528997" cy="253916"/>
          </a:xfrm>
          <a:prstGeom prst="rect">
            <a:avLst/>
          </a:prstGeom>
          <a:noFill/>
        </p:spPr>
        <p:txBody>
          <a:bodyPr wrap="square" rtlCol="0">
            <a:spAutoFit/>
          </a:bodyPr>
          <a:lstStyle/>
          <a:p>
            <a:r>
              <a:rPr lang="en-US" sz="1050" dirty="0"/>
              <a:t>Image source: </a:t>
            </a:r>
            <a:r>
              <a:rPr lang="de-DE" sz="1050" dirty="0">
                <a:hlinkClick r:id="rId4"/>
              </a:rPr>
              <a:t>https://nudatasecurity.com/</a:t>
            </a:r>
            <a:endParaRPr lang="en-US" sz="1050" dirty="0"/>
          </a:p>
        </p:txBody>
      </p:sp>
    </p:spTree>
    <p:extLst>
      <p:ext uri="{BB962C8B-B14F-4D97-AF65-F5344CB8AC3E}">
        <p14:creationId xmlns:p14="http://schemas.microsoft.com/office/powerpoint/2010/main" val="1379767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7" name="Google Shape;177;p32"/>
          <p:cNvSpPr txBox="1">
            <a:spLocks noGrp="1"/>
          </p:cNvSpPr>
          <p:nvPr>
            <p:ph idx="1"/>
          </p:nvPr>
        </p:nvSpPr>
        <p:spPr>
          <a:prstGeom prst="rect">
            <a:avLst/>
          </a:prstGeom>
          <a:solidFill>
            <a:srgbClr val="FFFFFF"/>
          </a:solidFill>
          <a:ln>
            <a:noFill/>
          </a:ln>
        </p:spPr>
        <p:txBody>
          <a:bodyPr spcFirstLastPara="1" vert="horz" wrap="square" lIns="41900" tIns="41900" rIns="41900" bIns="41900" rtlCol="0" anchor="t" anchorCtr="0">
            <a:noAutofit/>
          </a:bodyPr>
          <a:lstStyle/>
          <a:p>
            <a:pPr marL="0" indent="0">
              <a:lnSpc>
                <a:spcPct val="115000"/>
              </a:lnSpc>
              <a:spcBef>
                <a:spcPts val="0"/>
              </a:spcBef>
              <a:buSzPts val="1400"/>
              <a:buNone/>
            </a:pPr>
            <a:r>
              <a:rPr lang="en-US" sz="1600" dirty="0"/>
              <a:t>Typical task:</a:t>
            </a:r>
            <a:endParaRPr lang="en-US" sz="1000" dirty="0">
              <a:solidFill>
                <a:srgbClr val="FFFFFF"/>
              </a:solidFill>
            </a:endParaRPr>
          </a:p>
        </p:txBody>
      </p:sp>
      <p:sp>
        <p:nvSpPr>
          <p:cNvPr id="176" name="Google Shape;176;p32"/>
          <p:cNvSpPr txBox="1">
            <a:spLocks noGrp="1"/>
          </p:cNvSpPr>
          <p:nvPr>
            <p:ph type="title"/>
          </p:nvPr>
        </p:nvSpPr>
        <p:spPr>
          <a:prstGeom prst="rect">
            <a:avLst/>
          </a:prstGeom>
          <a:noFill/>
          <a:ln>
            <a:noFill/>
          </a:ln>
        </p:spPr>
        <p:txBody>
          <a:bodyPr spcFirstLastPara="1" vert="horz" wrap="square" lIns="41900" tIns="41900" rIns="41900" bIns="41900" rtlCol="0" anchor="ctr" anchorCtr="0">
            <a:noAutofit/>
          </a:bodyPr>
          <a:lstStyle/>
          <a:p>
            <a:r>
              <a:rPr lang="en"/>
              <a:t>Machine learning</a:t>
            </a:r>
            <a:endParaRPr sz="900"/>
          </a:p>
        </p:txBody>
      </p:sp>
      <p:cxnSp>
        <p:nvCxnSpPr>
          <p:cNvPr id="178" name="Google Shape;178;p32"/>
          <p:cNvCxnSpPr/>
          <p:nvPr/>
        </p:nvCxnSpPr>
        <p:spPr>
          <a:xfrm rot="10800000">
            <a:off x="2775192" y="2828042"/>
            <a:ext cx="0" cy="2751600"/>
          </a:xfrm>
          <a:prstGeom prst="straightConnector1">
            <a:avLst/>
          </a:prstGeom>
          <a:noFill/>
          <a:ln w="28575" cap="flat" cmpd="sng">
            <a:solidFill>
              <a:srgbClr val="000000"/>
            </a:solidFill>
            <a:prstDash val="solid"/>
            <a:miter lim="400000"/>
            <a:headEnd type="none" w="sm" len="sm"/>
            <a:tailEnd type="triangle" w="sm" len="sm"/>
          </a:ln>
        </p:spPr>
      </p:cxnSp>
      <p:cxnSp>
        <p:nvCxnSpPr>
          <p:cNvPr id="179" name="Google Shape;179;p32"/>
          <p:cNvCxnSpPr/>
          <p:nvPr/>
        </p:nvCxnSpPr>
        <p:spPr>
          <a:xfrm>
            <a:off x="2681146" y="5508217"/>
            <a:ext cx="3449700" cy="0"/>
          </a:xfrm>
          <a:prstGeom prst="straightConnector1">
            <a:avLst/>
          </a:prstGeom>
          <a:noFill/>
          <a:ln w="28575" cap="flat" cmpd="sng">
            <a:solidFill>
              <a:srgbClr val="000000"/>
            </a:solidFill>
            <a:prstDash val="solid"/>
            <a:miter lim="400000"/>
            <a:headEnd type="none" w="sm" len="sm"/>
            <a:tailEnd type="triangle" w="sm" len="sm"/>
          </a:ln>
        </p:spPr>
      </p:cxnSp>
      <p:sp>
        <p:nvSpPr>
          <p:cNvPr id="180" name="Google Shape;180;p32"/>
          <p:cNvSpPr/>
          <p:nvPr/>
        </p:nvSpPr>
        <p:spPr>
          <a:xfrm>
            <a:off x="3424941" y="4573758"/>
            <a:ext cx="70200" cy="71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181" name="Google Shape;181;p32"/>
          <p:cNvSpPr/>
          <p:nvPr/>
        </p:nvSpPr>
        <p:spPr>
          <a:xfrm>
            <a:off x="4006911" y="4037845"/>
            <a:ext cx="70200" cy="71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182" name="Google Shape;182;p32"/>
          <p:cNvSpPr/>
          <p:nvPr/>
        </p:nvSpPr>
        <p:spPr>
          <a:xfrm>
            <a:off x="3319766" y="3980934"/>
            <a:ext cx="70200" cy="71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183" name="Google Shape;183;p32"/>
          <p:cNvSpPr/>
          <p:nvPr/>
        </p:nvSpPr>
        <p:spPr>
          <a:xfrm>
            <a:off x="3642304" y="3845770"/>
            <a:ext cx="70200" cy="71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184" name="Google Shape;184;p32"/>
          <p:cNvSpPr/>
          <p:nvPr/>
        </p:nvSpPr>
        <p:spPr>
          <a:xfrm>
            <a:off x="3824607" y="4114759"/>
            <a:ext cx="70200" cy="71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185" name="Google Shape;185;p32"/>
          <p:cNvSpPr/>
          <p:nvPr/>
        </p:nvSpPr>
        <p:spPr>
          <a:xfrm>
            <a:off x="3452988" y="4258375"/>
            <a:ext cx="70200" cy="71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186" name="Google Shape;186;p32"/>
          <p:cNvSpPr/>
          <p:nvPr/>
        </p:nvSpPr>
        <p:spPr>
          <a:xfrm>
            <a:off x="3915759" y="4324772"/>
            <a:ext cx="70200" cy="71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187" name="Google Shape;187;p32"/>
          <p:cNvSpPr/>
          <p:nvPr/>
        </p:nvSpPr>
        <p:spPr>
          <a:xfrm>
            <a:off x="3670350" y="4229920"/>
            <a:ext cx="70200" cy="71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188" name="Google Shape;188;p32"/>
          <p:cNvSpPr/>
          <p:nvPr/>
        </p:nvSpPr>
        <p:spPr>
          <a:xfrm>
            <a:off x="4107412" y="4661496"/>
            <a:ext cx="70200" cy="71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189" name="Google Shape;189;p32"/>
          <p:cNvSpPr/>
          <p:nvPr/>
        </p:nvSpPr>
        <p:spPr>
          <a:xfrm>
            <a:off x="3768514" y="4666239"/>
            <a:ext cx="70200" cy="71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190" name="Google Shape;190;p32"/>
          <p:cNvSpPr/>
          <p:nvPr/>
        </p:nvSpPr>
        <p:spPr>
          <a:xfrm>
            <a:off x="5217128" y="3205297"/>
            <a:ext cx="70200" cy="71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191" name="Google Shape;191;p32"/>
          <p:cNvSpPr/>
          <p:nvPr/>
        </p:nvSpPr>
        <p:spPr>
          <a:xfrm>
            <a:off x="4837095" y="3349887"/>
            <a:ext cx="70200" cy="71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192" name="Google Shape;192;p32"/>
          <p:cNvSpPr/>
          <p:nvPr/>
        </p:nvSpPr>
        <p:spPr>
          <a:xfrm>
            <a:off x="5097229" y="3541517"/>
            <a:ext cx="70200" cy="71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193" name="Google Shape;193;p32"/>
          <p:cNvSpPr/>
          <p:nvPr/>
        </p:nvSpPr>
        <p:spPr>
          <a:xfrm>
            <a:off x="4941701" y="3684522"/>
            <a:ext cx="70200" cy="71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194" name="Google Shape;194;p32"/>
          <p:cNvSpPr/>
          <p:nvPr/>
        </p:nvSpPr>
        <p:spPr>
          <a:xfrm>
            <a:off x="5387557" y="3456150"/>
            <a:ext cx="70200" cy="71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195" name="Google Shape;195;p32"/>
          <p:cNvSpPr/>
          <p:nvPr/>
        </p:nvSpPr>
        <p:spPr>
          <a:xfrm>
            <a:off x="5286544" y="3669567"/>
            <a:ext cx="70200" cy="71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196" name="Google Shape;196;p32"/>
          <p:cNvSpPr/>
          <p:nvPr/>
        </p:nvSpPr>
        <p:spPr>
          <a:xfrm>
            <a:off x="5097229" y="3915570"/>
            <a:ext cx="70200" cy="71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197" name="Google Shape;197;p32"/>
          <p:cNvSpPr/>
          <p:nvPr/>
        </p:nvSpPr>
        <p:spPr>
          <a:xfrm>
            <a:off x="5387557" y="3824428"/>
            <a:ext cx="70200" cy="71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198" name="Google Shape;198;p32"/>
          <p:cNvSpPr/>
          <p:nvPr/>
        </p:nvSpPr>
        <p:spPr>
          <a:xfrm>
            <a:off x="5533356" y="3598428"/>
            <a:ext cx="70200" cy="711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pic>
        <p:nvPicPr>
          <p:cNvPr id="28" name="Picture 4" descr="Image result for neubias logo png">
            <a:extLst>
              <a:ext uri="{FF2B5EF4-FFF2-40B4-BE49-F238E27FC236}">
                <a16:creationId xmlns:a16="http://schemas.microsoft.com/office/drawing/2014/main" id="{4262ED08-B5B8-C342-9398-414141C0B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538" y="5909706"/>
            <a:ext cx="1605531" cy="850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833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idx="1"/>
          </p:nvPr>
        </p:nvSpPr>
        <p:spPr>
          <a:prstGeom prst="rect">
            <a:avLst/>
          </a:prstGeom>
          <a:solidFill>
            <a:srgbClr val="FFFFFF"/>
          </a:solidFill>
          <a:ln>
            <a:noFill/>
          </a:ln>
        </p:spPr>
        <p:txBody>
          <a:bodyPr spcFirstLastPara="1" vert="horz" wrap="square" lIns="41900" tIns="41900" rIns="41900" bIns="41900" rtlCol="0" anchor="t" anchorCtr="0">
            <a:noAutofit/>
          </a:bodyPr>
          <a:lstStyle/>
          <a:p>
            <a:pPr marL="0" indent="0">
              <a:lnSpc>
                <a:spcPct val="115000"/>
              </a:lnSpc>
              <a:spcBef>
                <a:spcPts val="0"/>
              </a:spcBef>
              <a:buSzPts val="1400"/>
              <a:buNone/>
            </a:pPr>
            <a:r>
              <a:rPr lang="en-US" sz="1600" dirty="0"/>
              <a:t>Typical task:</a:t>
            </a:r>
            <a:endParaRPr lang="en" sz="1600" dirty="0"/>
          </a:p>
          <a:p>
            <a:pPr>
              <a:lnSpc>
                <a:spcPct val="115000"/>
              </a:lnSpc>
              <a:spcBef>
                <a:spcPts val="0"/>
              </a:spcBef>
              <a:buSzPts val="1400"/>
            </a:pPr>
            <a:r>
              <a:rPr lang="en" sz="1600" dirty="0"/>
              <a:t>Assign labels to objects indicating their </a:t>
            </a:r>
            <a:r>
              <a:rPr lang="en" sz="1600" dirty="0">
                <a:solidFill>
                  <a:schemeClr val="accent6"/>
                </a:solidFill>
              </a:rPr>
              <a:t>class</a:t>
            </a:r>
            <a:r>
              <a:rPr lang="en" sz="1600" dirty="0"/>
              <a:t>.</a:t>
            </a:r>
            <a:endParaRPr sz="1000" dirty="0"/>
          </a:p>
          <a:p>
            <a:pPr marL="165100" indent="-165100">
              <a:lnSpc>
                <a:spcPct val="115000"/>
              </a:lnSpc>
              <a:spcBef>
                <a:spcPts val="0"/>
              </a:spcBef>
              <a:buClr>
                <a:srgbClr val="FFFFFF"/>
              </a:buClr>
              <a:buSzPts val="1400"/>
            </a:pPr>
            <a:r>
              <a:rPr lang="en" sz="1400" dirty="0">
                <a:solidFill>
                  <a:srgbClr val="FFFFFF"/>
                </a:solidFill>
              </a:rPr>
              <a:t>by a set of measurements or features.</a:t>
            </a:r>
            <a:endParaRPr sz="900" dirty="0">
              <a:solidFill>
                <a:srgbClr val="FFFFFF"/>
              </a:solidFill>
            </a:endParaRPr>
          </a:p>
        </p:txBody>
      </p:sp>
      <p:sp>
        <p:nvSpPr>
          <p:cNvPr id="205" name="Google Shape;205;p33"/>
          <p:cNvSpPr txBox="1">
            <a:spLocks noGrp="1"/>
          </p:cNvSpPr>
          <p:nvPr>
            <p:ph type="title"/>
          </p:nvPr>
        </p:nvSpPr>
        <p:spPr>
          <a:prstGeom prst="rect">
            <a:avLst/>
          </a:prstGeom>
          <a:noFill/>
          <a:ln>
            <a:noFill/>
          </a:ln>
        </p:spPr>
        <p:txBody>
          <a:bodyPr spcFirstLastPara="1" vert="horz" wrap="square" lIns="41900" tIns="41900" rIns="41900" bIns="41900" rtlCol="0" anchor="ctr" anchorCtr="0">
            <a:noAutofit/>
          </a:bodyPr>
          <a:lstStyle/>
          <a:p>
            <a:r>
              <a:rPr lang="en"/>
              <a:t>Machine learning</a:t>
            </a:r>
            <a:endParaRPr sz="900"/>
          </a:p>
        </p:txBody>
      </p:sp>
      <p:cxnSp>
        <p:nvCxnSpPr>
          <p:cNvPr id="206" name="Google Shape;206;p33"/>
          <p:cNvCxnSpPr/>
          <p:nvPr/>
        </p:nvCxnSpPr>
        <p:spPr>
          <a:xfrm rot="10800000">
            <a:off x="2775192" y="2828042"/>
            <a:ext cx="0" cy="2751600"/>
          </a:xfrm>
          <a:prstGeom prst="straightConnector1">
            <a:avLst/>
          </a:prstGeom>
          <a:noFill/>
          <a:ln w="28575" cap="flat" cmpd="sng">
            <a:solidFill>
              <a:srgbClr val="000000"/>
            </a:solidFill>
            <a:prstDash val="solid"/>
            <a:miter lim="400000"/>
            <a:headEnd type="none" w="sm" len="sm"/>
            <a:tailEnd type="triangle" w="sm" len="sm"/>
          </a:ln>
        </p:spPr>
      </p:cxnSp>
      <p:cxnSp>
        <p:nvCxnSpPr>
          <p:cNvPr id="207" name="Google Shape;207;p33"/>
          <p:cNvCxnSpPr/>
          <p:nvPr/>
        </p:nvCxnSpPr>
        <p:spPr>
          <a:xfrm>
            <a:off x="2681146" y="5508217"/>
            <a:ext cx="3449700" cy="0"/>
          </a:xfrm>
          <a:prstGeom prst="straightConnector1">
            <a:avLst/>
          </a:prstGeom>
          <a:noFill/>
          <a:ln w="28575" cap="flat" cmpd="sng">
            <a:solidFill>
              <a:srgbClr val="000000"/>
            </a:solidFill>
            <a:prstDash val="solid"/>
            <a:miter lim="400000"/>
            <a:headEnd type="none" w="sm" len="sm"/>
            <a:tailEnd type="triangle" w="sm" len="sm"/>
          </a:ln>
        </p:spPr>
      </p:cxnSp>
      <p:sp>
        <p:nvSpPr>
          <p:cNvPr id="208" name="Google Shape;208;p33"/>
          <p:cNvSpPr/>
          <p:nvPr/>
        </p:nvSpPr>
        <p:spPr>
          <a:xfrm>
            <a:off x="3424941" y="4573758"/>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09" name="Google Shape;209;p33"/>
          <p:cNvSpPr/>
          <p:nvPr/>
        </p:nvSpPr>
        <p:spPr>
          <a:xfrm>
            <a:off x="4006911" y="4037845"/>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10" name="Google Shape;210;p33"/>
          <p:cNvSpPr/>
          <p:nvPr/>
        </p:nvSpPr>
        <p:spPr>
          <a:xfrm>
            <a:off x="3319766" y="3980934"/>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11" name="Google Shape;211;p33"/>
          <p:cNvSpPr/>
          <p:nvPr/>
        </p:nvSpPr>
        <p:spPr>
          <a:xfrm>
            <a:off x="3642304" y="3845770"/>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12" name="Google Shape;212;p33"/>
          <p:cNvSpPr/>
          <p:nvPr/>
        </p:nvSpPr>
        <p:spPr>
          <a:xfrm>
            <a:off x="3824607" y="4114759"/>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13" name="Google Shape;213;p33"/>
          <p:cNvSpPr/>
          <p:nvPr/>
        </p:nvSpPr>
        <p:spPr>
          <a:xfrm>
            <a:off x="3452988" y="4258375"/>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14" name="Google Shape;214;p33"/>
          <p:cNvSpPr/>
          <p:nvPr/>
        </p:nvSpPr>
        <p:spPr>
          <a:xfrm>
            <a:off x="3915759" y="4324772"/>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15" name="Google Shape;215;p33"/>
          <p:cNvSpPr/>
          <p:nvPr/>
        </p:nvSpPr>
        <p:spPr>
          <a:xfrm>
            <a:off x="3670350" y="4229920"/>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16" name="Google Shape;216;p33"/>
          <p:cNvSpPr/>
          <p:nvPr/>
        </p:nvSpPr>
        <p:spPr>
          <a:xfrm>
            <a:off x="4107412" y="4661496"/>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17" name="Google Shape;217;p33"/>
          <p:cNvSpPr/>
          <p:nvPr/>
        </p:nvSpPr>
        <p:spPr>
          <a:xfrm>
            <a:off x="3768514" y="4666239"/>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18" name="Google Shape;218;p33"/>
          <p:cNvSpPr/>
          <p:nvPr/>
        </p:nvSpPr>
        <p:spPr>
          <a:xfrm>
            <a:off x="5217128" y="3205297"/>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19" name="Google Shape;219;p33"/>
          <p:cNvSpPr/>
          <p:nvPr/>
        </p:nvSpPr>
        <p:spPr>
          <a:xfrm>
            <a:off x="4837095" y="3349887"/>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20" name="Google Shape;220;p33"/>
          <p:cNvSpPr/>
          <p:nvPr/>
        </p:nvSpPr>
        <p:spPr>
          <a:xfrm>
            <a:off x="5097229" y="3541517"/>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21" name="Google Shape;221;p33"/>
          <p:cNvSpPr/>
          <p:nvPr/>
        </p:nvSpPr>
        <p:spPr>
          <a:xfrm>
            <a:off x="4941701" y="3684522"/>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22" name="Google Shape;222;p33"/>
          <p:cNvSpPr/>
          <p:nvPr/>
        </p:nvSpPr>
        <p:spPr>
          <a:xfrm>
            <a:off x="5387557" y="3456150"/>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23" name="Google Shape;223;p33"/>
          <p:cNvSpPr/>
          <p:nvPr/>
        </p:nvSpPr>
        <p:spPr>
          <a:xfrm>
            <a:off x="5286544" y="3669567"/>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24" name="Google Shape;224;p33"/>
          <p:cNvSpPr/>
          <p:nvPr/>
        </p:nvSpPr>
        <p:spPr>
          <a:xfrm>
            <a:off x="5097229" y="3915570"/>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25" name="Google Shape;225;p33"/>
          <p:cNvSpPr/>
          <p:nvPr/>
        </p:nvSpPr>
        <p:spPr>
          <a:xfrm>
            <a:off x="5387557" y="3824428"/>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26" name="Google Shape;226;p33"/>
          <p:cNvSpPr/>
          <p:nvPr/>
        </p:nvSpPr>
        <p:spPr>
          <a:xfrm>
            <a:off x="5533356" y="3598428"/>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pic>
        <p:nvPicPr>
          <p:cNvPr id="26" name="Picture 4" descr="Image result for neubias logo png">
            <a:extLst>
              <a:ext uri="{FF2B5EF4-FFF2-40B4-BE49-F238E27FC236}">
                <a16:creationId xmlns:a16="http://schemas.microsoft.com/office/drawing/2014/main" id="{A546897C-720C-9947-9A5B-8563B0EA4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538" y="5909706"/>
            <a:ext cx="1605531" cy="850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061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idx="1"/>
          </p:nvPr>
        </p:nvSpPr>
        <p:spPr>
          <a:prstGeom prst="rect">
            <a:avLst/>
          </a:prstGeom>
          <a:solidFill>
            <a:srgbClr val="FFFFFF"/>
          </a:solidFill>
          <a:ln>
            <a:noFill/>
          </a:ln>
        </p:spPr>
        <p:txBody>
          <a:bodyPr spcFirstLastPara="1" vert="horz" wrap="square" lIns="41900" tIns="41900" rIns="41900" bIns="41900" rtlCol="0" anchor="t" anchorCtr="0">
            <a:noAutofit/>
          </a:bodyPr>
          <a:lstStyle/>
          <a:p>
            <a:pPr marL="0" indent="0">
              <a:lnSpc>
                <a:spcPct val="115000"/>
              </a:lnSpc>
              <a:spcBef>
                <a:spcPts val="0"/>
              </a:spcBef>
              <a:buSzPts val="1400"/>
              <a:buNone/>
            </a:pPr>
            <a:r>
              <a:rPr lang="en-US" sz="1600" dirty="0"/>
              <a:t>Typical task:</a:t>
            </a:r>
            <a:endParaRPr sz="1600" dirty="0"/>
          </a:p>
          <a:p>
            <a:pPr>
              <a:lnSpc>
                <a:spcPct val="115000"/>
              </a:lnSpc>
              <a:spcBef>
                <a:spcPts val="0"/>
              </a:spcBef>
              <a:buSzPts val="1400"/>
            </a:pPr>
            <a:r>
              <a:rPr lang="en" sz="1600" dirty="0"/>
              <a:t>Assign labels to objects indicating their </a:t>
            </a:r>
            <a:r>
              <a:rPr lang="en" sz="1600" dirty="0">
                <a:solidFill>
                  <a:schemeClr val="accent6"/>
                </a:solidFill>
              </a:rPr>
              <a:t>class</a:t>
            </a:r>
            <a:r>
              <a:rPr lang="en" sz="1600" dirty="0"/>
              <a:t>.</a:t>
            </a:r>
            <a:endParaRPr sz="1000" dirty="0"/>
          </a:p>
          <a:p>
            <a:pPr>
              <a:lnSpc>
                <a:spcPct val="115000"/>
              </a:lnSpc>
              <a:spcBef>
                <a:spcPts val="0"/>
              </a:spcBef>
              <a:buSzPts val="1400"/>
            </a:pPr>
            <a:r>
              <a:rPr lang="en" sz="1600" dirty="0"/>
              <a:t>Objects represented by a set of measurements or </a:t>
            </a:r>
            <a:r>
              <a:rPr lang="en" sz="1600" dirty="0">
                <a:solidFill>
                  <a:schemeClr val="accent6"/>
                </a:solidFill>
              </a:rPr>
              <a:t>features</a:t>
            </a:r>
            <a:r>
              <a:rPr lang="en" sz="1600" dirty="0"/>
              <a:t>.</a:t>
            </a:r>
            <a:endParaRPr sz="1000" dirty="0"/>
          </a:p>
        </p:txBody>
      </p:sp>
      <p:sp>
        <p:nvSpPr>
          <p:cNvPr id="233" name="Google Shape;233;p34"/>
          <p:cNvSpPr txBox="1">
            <a:spLocks noGrp="1"/>
          </p:cNvSpPr>
          <p:nvPr>
            <p:ph type="title"/>
          </p:nvPr>
        </p:nvSpPr>
        <p:spPr>
          <a:prstGeom prst="rect">
            <a:avLst/>
          </a:prstGeom>
          <a:noFill/>
          <a:ln>
            <a:noFill/>
          </a:ln>
        </p:spPr>
        <p:txBody>
          <a:bodyPr spcFirstLastPara="1" vert="horz" wrap="square" lIns="41900" tIns="41900" rIns="41900" bIns="41900" rtlCol="0" anchor="ctr" anchorCtr="0">
            <a:noAutofit/>
          </a:bodyPr>
          <a:lstStyle/>
          <a:p>
            <a:r>
              <a:rPr lang="en"/>
              <a:t>Machine learning</a:t>
            </a:r>
            <a:endParaRPr sz="900"/>
          </a:p>
        </p:txBody>
      </p:sp>
      <p:grpSp>
        <p:nvGrpSpPr>
          <p:cNvPr id="234" name="Google Shape;234;p34"/>
          <p:cNvGrpSpPr/>
          <p:nvPr/>
        </p:nvGrpSpPr>
        <p:grpSpPr>
          <a:xfrm>
            <a:off x="2328350" y="2828043"/>
            <a:ext cx="4126100" cy="2821333"/>
            <a:chOff x="2328350" y="1970792"/>
            <a:chExt cx="4126100" cy="2821333"/>
          </a:xfrm>
        </p:grpSpPr>
        <p:cxnSp>
          <p:nvCxnSpPr>
            <p:cNvPr id="235" name="Google Shape;235;p34"/>
            <p:cNvCxnSpPr/>
            <p:nvPr/>
          </p:nvCxnSpPr>
          <p:spPr>
            <a:xfrm rot="10800000">
              <a:off x="2775192" y="1970792"/>
              <a:ext cx="0" cy="2751600"/>
            </a:xfrm>
            <a:prstGeom prst="straightConnector1">
              <a:avLst/>
            </a:prstGeom>
            <a:noFill/>
            <a:ln w="28575" cap="flat" cmpd="sng">
              <a:solidFill>
                <a:srgbClr val="000000"/>
              </a:solidFill>
              <a:prstDash val="solid"/>
              <a:miter lim="400000"/>
              <a:headEnd type="none" w="sm" len="sm"/>
              <a:tailEnd type="triangle" w="sm" len="sm"/>
            </a:ln>
          </p:spPr>
        </p:cxnSp>
        <p:cxnSp>
          <p:nvCxnSpPr>
            <p:cNvPr id="236" name="Google Shape;236;p34"/>
            <p:cNvCxnSpPr/>
            <p:nvPr/>
          </p:nvCxnSpPr>
          <p:spPr>
            <a:xfrm>
              <a:off x="2681146" y="4650967"/>
              <a:ext cx="3449700" cy="0"/>
            </a:xfrm>
            <a:prstGeom prst="straightConnector1">
              <a:avLst/>
            </a:prstGeom>
            <a:noFill/>
            <a:ln w="28575" cap="flat" cmpd="sng">
              <a:solidFill>
                <a:srgbClr val="000000"/>
              </a:solidFill>
              <a:prstDash val="solid"/>
              <a:miter lim="400000"/>
              <a:headEnd type="none" w="sm" len="sm"/>
              <a:tailEnd type="triangle" w="sm" len="sm"/>
            </a:ln>
          </p:spPr>
        </p:cxnSp>
        <p:sp>
          <p:nvSpPr>
            <p:cNvPr id="237" name="Google Shape;237;p34"/>
            <p:cNvSpPr/>
            <p:nvPr/>
          </p:nvSpPr>
          <p:spPr>
            <a:xfrm>
              <a:off x="3424941" y="3716508"/>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38" name="Google Shape;238;p34"/>
            <p:cNvSpPr/>
            <p:nvPr/>
          </p:nvSpPr>
          <p:spPr>
            <a:xfrm>
              <a:off x="4006911" y="3180595"/>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39" name="Google Shape;239;p34"/>
            <p:cNvSpPr/>
            <p:nvPr/>
          </p:nvSpPr>
          <p:spPr>
            <a:xfrm>
              <a:off x="3319766" y="3123684"/>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40" name="Google Shape;240;p34"/>
            <p:cNvSpPr/>
            <p:nvPr/>
          </p:nvSpPr>
          <p:spPr>
            <a:xfrm>
              <a:off x="3642304" y="2988520"/>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41" name="Google Shape;241;p34"/>
            <p:cNvSpPr/>
            <p:nvPr/>
          </p:nvSpPr>
          <p:spPr>
            <a:xfrm>
              <a:off x="3824607" y="3257509"/>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42" name="Google Shape;242;p34"/>
            <p:cNvSpPr/>
            <p:nvPr/>
          </p:nvSpPr>
          <p:spPr>
            <a:xfrm>
              <a:off x="3452988" y="3401125"/>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43" name="Google Shape;243;p34"/>
            <p:cNvSpPr/>
            <p:nvPr/>
          </p:nvSpPr>
          <p:spPr>
            <a:xfrm>
              <a:off x="3915759" y="3467522"/>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44" name="Google Shape;244;p34"/>
            <p:cNvSpPr/>
            <p:nvPr/>
          </p:nvSpPr>
          <p:spPr>
            <a:xfrm>
              <a:off x="3670350" y="3372670"/>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45" name="Google Shape;245;p34"/>
            <p:cNvSpPr/>
            <p:nvPr/>
          </p:nvSpPr>
          <p:spPr>
            <a:xfrm>
              <a:off x="4107412" y="3804246"/>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46" name="Google Shape;246;p34"/>
            <p:cNvSpPr/>
            <p:nvPr/>
          </p:nvSpPr>
          <p:spPr>
            <a:xfrm>
              <a:off x="3768514" y="3808989"/>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47" name="Google Shape;247;p34"/>
            <p:cNvSpPr/>
            <p:nvPr/>
          </p:nvSpPr>
          <p:spPr>
            <a:xfrm>
              <a:off x="5217128" y="2348047"/>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48" name="Google Shape;248;p34"/>
            <p:cNvSpPr/>
            <p:nvPr/>
          </p:nvSpPr>
          <p:spPr>
            <a:xfrm>
              <a:off x="4837095" y="2492637"/>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49" name="Google Shape;249;p34"/>
            <p:cNvSpPr/>
            <p:nvPr/>
          </p:nvSpPr>
          <p:spPr>
            <a:xfrm>
              <a:off x="5097229" y="2684267"/>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50" name="Google Shape;250;p34"/>
            <p:cNvSpPr/>
            <p:nvPr/>
          </p:nvSpPr>
          <p:spPr>
            <a:xfrm>
              <a:off x="4941701" y="2827272"/>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51" name="Google Shape;251;p34"/>
            <p:cNvSpPr/>
            <p:nvPr/>
          </p:nvSpPr>
          <p:spPr>
            <a:xfrm>
              <a:off x="5387557" y="2598900"/>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52" name="Google Shape;252;p34"/>
            <p:cNvSpPr/>
            <p:nvPr/>
          </p:nvSpPr>
          <p:spPr>
            <a:xfrm>
              <a:off x="5286544" y="2812317"/>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53" name="Google Shape;253;p34"/>
            <p:cNvSpPr/>
            <p:nvPr/>
          </p:nvSpPr>
          <p:spPr>
            <a:xfrm>
              <a:off x="5097229" y="3058320"/>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54" name="Google Shape;254;p34"/>
            <p:cNvSpPr/>
            <p:nvPr/>
          </p:nvSpPr>
          <p:spPr>
            <a:xfrm>
              <a:off x="5387557" y="2967178"/>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55" name="Google Shape;255;p34"/>
            <p:cNvSpPr/>
            <p:nvPr/>
          </p:nvSpPr>
          <p:spPr>
            <a:xfrm>
              <a:off x="5533356" y="2741178"/>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56" name="Google Shape;256;p34"/>
            <p:cNvSpPr txBox="1"/>
            <p:nvPr/>
          </p:nvSpPr>
          <p:spPr>
            <a:xfrm>
              <a:off x="2328350" y="2065750"/>
              <a:ext cx="352800" cy="282300"/>
            </a:xfrm>
            <a:prstGeom prst="rect">
              <a:avLst/>
            </a:prstGeom>
            <a:noFill/>
            <a:ln>
              <a:noFill/>
            </a:ln>
          </p:spPr>
          <p:txBody>
            <a:bodyPr spcFirstLastPara="1" wrap="square" lIns="91425" tIns="91425" rIns="91425" bIns="91425" anchor="ctr" anchorCtr="0">
              <a:noAutofit/>
            </a:bodyPr>
            <a:lstStyle/>
            <a:p>
              <a:pPr algn="ctr"/>
              <a:r>
                <a:rPr lang="en">
                  <a:latin typeface="Helvetica Neue"/>
                  <a:ea typeface="Helvetica Neue"/>
                  <a:cs typeface="Helvetica Neue"/>
                  <a:sym typeface="Helvetica Neue"/>
                </a:rPr>
                <a:t>x</a:t>
              </a:r>
              <a:r>
                <a:rPr lang="en" baseline="-25000">
                  <a:latin typeface="Helvetica Neue"/>
                  <a:ea typeface="Helvetica Neue"/>
                  <a:cs typeface="Helvetica Neue"/>
                  <a:sym typeface="Helvetica Neue"/>
                </a:rPr>
                <a:t>1</a:t>
              </a:r>
              <a:endParaRPr baseline="-25000">
                <a:latin typeface="Helvetica Neue"/>
                <a:ea typeface="Helvetica Neue"/>
                <a:cs typeface="Helvetica Neue"/>
                <a:sym typeface="Helvetica Neue"/>
              </a:endParaRPr>
            </a:p>
          </p:txBody>
        </p:sp>
        <p:sp>
          <p:nvSpPr>
            <p:cNvPr id="257" name="Google Shape;257;p34"/>
            <p:cNvSpPr txBox="1"/>
            <p:nvPr/>
          </p:nvSpPr>
          <p:spPr>
            <a:xfrm>
              <a:off x="6101650" y="4509825"/>
              <a:ext cx="352800" cy="282300"/>
            </a:xfrm>
            <a:prstGeom prst="rect">
              <a:avLst/>
            </a:prstGeom>
            <a:noFill/>
            <a:ln>
              <a:noFill/>
            </a:ln>
          </p:spPr>
          <p:txBody>
            <a:bodyPr spcFirstLastPara="1" wrap="square" lIns="91425" tIns="91425" rIns="91425" bIns="91425" anchor="ctr" anchorCtr="0">
              <a:noAutofit/>
            </a:bodyPr>
            <a:lstStyle/>
            <a:p>
              <a:pPr algn="ctr"/>
              <a:r>
                <a:rPr lang="en">
                  <a:latin typeface="Helvetica Neue"/>
                  <a:ea typeface="Helvetica Neue"/>
                  <a:cs typeface="Helvetica Neue"/>
                  <a:sym typeface="Helvetica Neue"/>
                </a:rPr>
                <a:t>x</a:t>
              </a:r>
              <a:r>
                <a:rPr lang="en" baseline="-25000">
                  <a:latin typeface="Helvetica Neue"/>
                  <a:ea typeface="Helvetica Neue"/>
                  <a:cs typeface="Helvetica Neue"/>
                  <a:sym typeface="Helvetica Neue"/>
                </a:rPr>
                <a:t>2</a:t>
              </a:r>
              <a:endParaRPr baseline="-25000">
                <a:latin typeface="Helvetica Neue"/>
                <a:ea typeface="Helvetica Neue"/>
                <a:cs typeface="Helvetica Neue"/>
                <a:sym typeface="Helvetica Neue"/>
              </a:endParaRPr>
            </a:p>
          </p:txBody>
        </p:sp>
      </p:grpSp>
      <p:pic>
        <p:nvPicPr>
          <p:cNvPr id="29" name="Picture 4" descr="Image result for neubias logo png">
            <a:extLst>
              <a:ext uri="{FF2B5EF4-FFF2-40B4-BE49-F238E27FC236}">
                <a16:creationId xmlns:a16="http://schemas.microsoft.com/office/drawing/2014/main" id="{487EFF94-05EC-B245-AAF4-4DC083B90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538" y="5909706"/>
            <a:ext cx="1605531" cy="850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185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5"/>
          <p:cNvSpPr txBox="1">
            <a:spLocks noGrp="1"/>
          </p:cNvSpPr>
          <p:nvPr>
            <p:ph type="title"/>
          </p:nvPr>
        </p:nvSpPr>
        <p:spPr>
          <a:prstGeom prst="rect">
            <a:avLst/>
          </a:prstGeom>
          <a:noFill/>
          <a:ln>
            <a:noFill/>
          </a:ln>
        </p:spPr>
        <p:txBody>
          <a:bodyPr spcFirstLastPara="1" vert="horz" wrap="square" lIns="41900" tIns="41900" rIns="41900" bIns="41900" rtlCol="0" anchor="ctr" anchorCtr="0">
            <a:noAutofit/>
          </a:bodyPr>
          <a:lstStyle/>
          <a:p>
            <a:r>
              <a:rPr lang="en-US" sz="3200" dirty="0"/>
              <a:t>Supervised vs Unsupervised Learning</a:t>
            </a:r>
            <a:endParaRPr sz="900" dirty="0"/>
          </a:p>
        </p:txBody>
      </p:sp>
      <p:sp>
        <p:nvSpPr>
          <p:cNvPr id="264" name="Google Shape;264;p35"/>
          <p:cNvSpPr txBox="1"/>
          <p:nvPr/>
        </p:nvSpPr>
        <p:spPr>
          <a:xfrm>
            <a:off x="1695146" y="4679442"/>
            <a:ext cx="1705800" cy="341700"/>
          </a:xfrm>
          <a:prstGeom prst="rect">
            <a:avLst/>
          </a:prstGeom>
          <a:noFill/>
          <a:ln>
            <a:noFill/>
          </a:ln>
        </p:spPr>
        <p:txBody>
          <a:bodyPr spcFirstLastPara="1" wrap="square" lIns="32750" tIns="32750" rIns="32750" bIns="32750" anchor="ctr" anchorCtr="0">
            <a:noAutofit/>
          </a:bodyPr>
          <a:lstStyle/>
          <a:p>
            <a:pPr algn="ctr">
              <a:buClr>
                <a:srgbClr val="000000"/>
              </a:buClr>
              <a:buSzPts val="2300"/>
            </a:pPr>
            <a:r>
              <a:rPr lang="en">
                <a:solidFill>
                  <a:srgbClr val="000000"/>
                </a:solidFill>
              </a:rPr>
              <a:t>Supervised</a:t>
            </a:r>
            <a:endParaRPr/>
          </a:p>
        </p:txBody>
      </p:sp>
      <p:sp>
        <p:nvSpPr>
          <p:cNvPr id="265" name="Google Shape;265;p35"/>
          <p:cNvSpPr txBox="1"/>
          <p:nvPr/>
        </p:nvSpPr>
        <p:spPr>
          <a:xfrm>
            <a:off x="5561648" y="4679138"/>
            <a:ext cx="2080800" cy="341700"/>
          </a:xfrm>
          <a:prstGeom prst="rect">
            <a:avLst/>
          </a:prstGeom>
          <a:noFill/>
          <a:ln>
            <a:noFill/>
          </a:ln>
        </p:spPr>
        <p:txBody>
          <a:bodyPr spcFirstLastPara="1" wrap="square" lIns="32750" tIns="32750" rIns="32750" bIns="32750" anchor="ctr" anchorCtr="0">
            <a:noAutofit/>
          </a:bodyPr>
          <a:lstStyle/>
          <a:p>
            <a:pPr algn="ctr">
              <a:buClr>
                <a:srgbClr val="000000"/>
              </a:buClr>
              <a:buSzPts val="2300"/>
            </a:pPr>
            <a:r>
              <a:rPr lang="en">
                <a:solidFill>
                  <a:srgbClr val="000000"/>
                </a:solidFill>
              </a:rPr>
              <a:t>Unsupervised</a:t>
            </a:r>
            <a:endParaRPr/>
          </a:p>
        </p:txBody>
      </p:sp>
      <p:grpSp>
        <p:nvGrpSpPr>
          <p:cNvPr id="266" name="Google Shape;266;p35"/>
          <p:cNvGrpSpPr/>
          <p:nvPr/>
        </p:nvGrpSpPr>
        <p:grpSpPr>
          <a:xfrm>
            <a:off x="931299" y="2560728"/>
            <a:ext cx="3233510" cy="2121358"/>
            <a:chOff x="2207821" y="1970792"/>
            <a:chExt cx="4367248" cy="2821331"/>
          </a:xfrm>
        </p:grpSpPr>
        <p:cxnSp>
          <p:nvCxnSpPr>
            <p:cNvPr id="267" name="Google Shape;267;p35"/>
            <p:cNvCxnSpPr/>
            <p:nvPr/>
          </p:nvCxnSpPr>
          <p:spPr>
            <a:xfrm rot="10800000">
              <a:off x="2775192" y="1970792"/>
              <a:ext cx="0" cy="2751600"/>
            </a:xfrm>
            <a:prstGeom prst="straightConnector1">
              <a:avLst/>
            </a:prstGeom>
            <a:noFill/>
            <a:ln w="28575" cap="flat" cmpd="sng">
              <a:solidFill>
                <a:srgbClr val="000000"/>
              </a:solidFill>
              <a:prstDash val="solid"/>
              <a:miter lim="400000"/>
              <a:headEnd type="none" w="sm" len="sm"/>
              <a:tailEnd type="triangle" w="sm" len="sm"/>
            </a:ln>
          </p:spPr>
        </p:cxnSp>
        <p:cxnSp>
          <p:nvCxnSpPr>
            <p:cNvPr id="268" name="Google Shape;268;p35"/>
            <p:cNvCxnSpPr/>
            <p:nvPr/>
          </p:nvCxnSpPr>
          <p:spPr>
            <a:xfrm>
              <a:off x="2681146" y="4650967"/>
              <a:ext cx="3449700" cy="0"/>
            </a:xfrm>
            <a:prstGeom prst="straightConnector1">
              <a:avLst/>
            </a:prstGeom>
            <a:noFill/>
            <a:ln w="28575" cap="flat" cmpd="sng">
              <a:solidFill>
                <a:srgbClr val="000000"/>
              </a:solidFill>
              <a:prstDash val="solid"/>
              <a:miter lim="400000"/>
              <a:headEnd type="none" w="sm" len="sm"/>
              <a:tailEnd type="triangle" w="sm" len="sm"/>
            </a:ln>
          </p:spPr>
        </p:cxnSp>
        <p:sp>
          <p:nvSpPr>
            <p:cNvPr id="269" name="Google Shape;269;p35"/>
            <p:cNvSpPr/>
            <p:nvPr/>
          </p:nvSpPr>
          <p:spPr>
            <a:xfrm>
              <a:off x="3424941" y="3716508"/>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70" name="Google Shape;270;p35"/>
            <p:cNvSpPr/>
            <p:nvPr/>
          </p:nvSpPr>
          <p:spPr>
            <a:xfrm>
              <a:off x="4006911" y="3180595"/>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71" name="Google Shape;271;p35"/>
            <p:cNvSpPr/>
            <p:nvPr/>
          </p:nvSpPr>
          <p:spPr>
            <a:xfrm>
              <a:off x="3319766" y="3123684"/>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72" name="Google Shape;272;p35"/>
            <p:cNvSpPr/>
            <p:nvPr/>
          </p:nvSpPr>
          <p:spPr>
            <a:xfrm>
              <a:off x="3642304" y="2988520"/>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73" name="Google Shape;273;p35"/>
            <p:cNvSpPr/>
            <p:nvPr/>
          </p:nvSpPr>
          <p:spPr>
            <a:xfrm>
              <a:off x="3824607" y="3257509"/>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74" name="Google Shape;274;p35"/>
            <p:cNvSpPr/>
            <p:nvPr/>
          </p:nvSpPr>
          <p:spPr>
            <a:xfrm>
              <a:off x="3452988" y="3401125"/>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75" name="Google Shape;275;p35"/>
            <p:cNvSpPr/>
            <p:nvPr/>
          </p:nvSpPr>
          <p:spPr>
            <a:xfrm>
              <a:off x="3915759" y="3467522"/>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76" name="Google Shape;276;p35"/>
            <p:cNvSpPr/>
            <p:nvPr/>
          </p:nvSpPr>
          <p:spPr>
            <a:xfrm>
              <a:off x="3670350" y="3372670"/>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77" name="Google Shape;277;p35"/>
            <p:cNvSpPr/>
            <p:nvPr/>
          </p:nvSpPr>
          <p:spPr>
            <a:xfrm>
              <a:off x="4107412" y="3804246"/>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78" name="Google Shape;278;p35"/>
            <p:cNvSpPr/>
            <p:nvPr/>
          </p:nvSpPr>
          <p:spPr>
            <a:xfrm>
              <a:off x="3768514" y="3808989"/>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79" name="Google Shape;279;p35"/>
            <p:cNvSpPr/>
            <p:nvPr/>
          </p:nvSpPr>
          <p:spPr>
            <a:xfrm>
              <a:off x="5217128" y="2348047"/>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80" name="Google Shape;280;p35"/>
            <p:cNvSpPr/>
            <p:nvPr/>
          </p:nvSpPr>
          <p:spPr>
            <a:xfrm>
              <a:off x="4837095" y="2492637"/>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81" name="Google Shape;281;p35"/>
            <p:cNvSpPr/>
            <p:nvPr/>
          </p:nvSpPr>
          <p:spPr>
            <a:xfrm>
              <a:off x="5097229" y="2684267"/>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82" name="Google Shape;282;p35"/>
            <p:cNvSpPr/>
            <p:nvPr/>
          </p:nvSpPr>
          <p:spPr>
            <a:xfrm>
              <a:off x="4941701" y="2827272"/>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83" name="Google Shape;283;p35"/>
            <p:cNvSpPr/>
            <p:nvPr/>
          </p:nvSpPr>
          <p:spPr>
            <a:xfrm>
              <a:off x="5387557" y="2598900"/>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84" name="Google Shape;284;p35"/>
            <p:cNvSpPr/>
            <p:nvPr/>
          </p:nvSpPr>
          <p:spPr>
            <a:xfrm>
              <a:off x="5286544" y="2812317"/>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85" name="Google Shape;285;p35"/>
            <p:cNvSpPr/>
            <p:nvPr/>
          </p:nvSpPr>
          <p:spPr>
            <a:xfrm>
              <a:off x="5097229" y="3058320"/>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86" name="Google Shape;286;p35"/>
            <p:cNvSpPr/>
            <p:nvPr/>
          </p:nvSpPr>
          <p:spPr>
            <a:xfrm>
              <a:off x="5387557" y="2967178"/>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87" name="Google Shape;287;p35"/>
            <p:cNvSpPr/>
            <p:nvPr/>
          </p:nvSpPr>
          <p:spPr>
            <a:xfrm>
              <a:off x="5533356" y="2741178"/>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88" name="Google Shape;288;p35"/>
            <p:cNvSpPr txBox="1"/>
            <p:nvPr/>
          </p:nvSpPr>
          <p:spPr>
            <a:xfrm>
              <a:off x="2207821" y="2065747"/>
              <a:ext cx="473400" cy="282300"/>
            </a:xfrm>
            <a:prstGeom prst="rect">
              <a:avLst/>
            </a:prstGeom>
            <a:noFill/>
            <a:ln>
              <a:noFill/>
            </a:ln>
          </p:spPr>
          <p:txBody>
            <a:bodyPr spcFirstLastPara="1" wrap="square" lIns="91425" tIns="91425" rIns="91425" bIns="91425" anchor="ctr" anchorCtr="0">
              <a:noAutofit/>
            </a:bodyPr>
            <a:lstStyle/>
            <a:p>
              <a:pPr algn="ctr"/>
              <a:r>
                <a:rPr lang="en">
                  <a:latin typeface="Helvetica Neue"/>
                  <a:ea typeface="Helvetica Neue"/>
                  <a:cs typeface="Helvetica Neue"/>
                  <a:sym typeface="Helvetica Neue"/>
                </a:rPr>
                <a:t>x</a:t>
              </a:r>
              <a:r>
                <a:rPr lang="en" baseline="-25000">
                  <a:latin typeface="Helvetica Neue"/>
                  <a:ea typeface="Helvetica Neue"/>
                  <a:cs typeface="Helvetica Neue"/>
                  <a:sym typeface="Helvetica Neue"/>
                </a:rPr>
                <a:t>1</a:t>
              </a:r>
              <a:endParaRPr baseline="-25000">
                <a:latin typeface="Helvetica Neue"/>
                <a:ea typeface="Helvetica Neue"/>
                <a:cs typeface="Helvetica Neue"/>
                <a:sym typeface="Helvetica Neue"/>
              </a:endParaRPr>
            </a:p>
          </p:txBody>
        </p:sp>
        <p:sp>
          <p:nvSpPr>
            <p:cNvPr id="289" name="Google Shape;289;p35"/>
            <p:cNvSpPr txBox="1"/>
            <p:nvPr/>
          </p:nvSpPr>
          <p:spPr>
            <a:xfrm>
              <a:off x="6101668" y="4509822"/>
              <a:ext cx="473400" cy="282300"/>
            </a:xfrm>
            <a:prstGeom prst="rect">
              <a:avLst/>
            </a:prstGeom>
            <a:noFill/>
            <a:ln>
              <a:noFill/>
            </a:ln>
          </p:spPr>
          <p:txBody>
            <a:bodyPr spcFirstLastPara="1" wrap="square" lIns="91425" tIns="91425" rIns="91425" bIns="91425" anchor="ctr" anchorCtr="0">
              <a:noAutofit/>
            </a:bodyPr>
            <a:lstStyle/>
            <a:p>
              <a:pPr algn="ctr"/>
              <a:r>
                <a:rPr lang="en">
                  <a:latin typeface="Helvetica Neue"/>
                  <a:ea typeface="Helvetica Neue"/>
                  <a:cs typeface="Helvetica Neue"/>
                  <a:sym typeface="Helvetica Neue"/>
                </a:rPr>
                <a:t>x</a:t>
              </a:r>
              <a:r>
                <a:rPr lang="en" baseline="-25000">
                  <a:latin typeface="Helvetica Neue"/>
                  <a:ea typeface="Helvetica Neue"/>
                  <a:cs typeface="Helvetica Neue"/>
                  <a:sym typeface="Helvetica Neue"/>
                </a:rPr>
                <a:t>2</a:t>
              </a:r>
              <a:endParaRPr baseline="-25000">
                <a:latin typeface="Helvetica Neue"/>
                <a:ea typeface="Helvetica Neue"/>
                <a:cs typeface="Helvetica Neue"/>
                <a:sym typeface="Helvetica Neue"/>
              </a:endParaRPr>
            </a:p>
          </p:txBody>
        </p:sp>
      </p:grpSp>
      <p:cxnSp>
        <p:nvCxnSpPr>
          <p:cNvPr id="290" name="Google Shape;290;p35"/>
          <p:cNvCxnSpPr/>
          <p:nvPr/>
        </p:nvCxnSpPr>
        <p:spPr>
          <a:xfrm rot="10800000">
            <a:off x="5405381" y="2558034"/>
            <a:ext cx="0" cy="2068800"/>
          </a:xfrm>
          <a:prstGeom prst="straightConnector1">
            <a:avLst/>
          </a:prstGeom>
          <a:noFill/>
          <a:ln w="28575" cap="flat" cmpd="sng">
            <a:solidFill>
              <a:srgbClr val="000000"/>
            </a:solidFill>
            <a:prstDash val="solid"/>
            <a:miter lim="400000"/>
            <a:headEnd type="none" w="sm" len="sm"/>
            <a:tailEnd type="triangle" w="sm" len="sm"/>
          </a:ln>
        </p:spPr>
      </p:cxnSp>
      <p:cxnSp>
        <p:nvCxnSpPr>
          <p:cNvPr id="291" name="Google Shape;291;p35"/>
          <p:cNvCxnSpPr/>
          <p:nvPr/>
        </p:nvCxnSpPr>
        <p:spPr>
          <a:xfrm>
            <a:off x="5335749" y="4573130"/>
            <a:ext cx="2554200" cy="0"/>
          </a:xfrm>
          <a:prstGeom prst="straightConnector1">
            <a:avLst/>
          </a:prstGeom>
          <a:noFill/>
          <a:ln w="28575" cap="flat" cmpd="sng">
            <a:solidFill>
              <a:srgbClr val="000000"/>
            </a:solidFill>
            <a:prstDash val="solid"/>
            <a:miter lim="400000"/>
            <a:headEnd type="none" w="sm" len="sm"/>
            <a:tailEnd type="triangle" w="sm" len="sm"/>
          </a:ln>
        </p:spPr>
      </p:cxnSp>
      <p:sp>
        <p:nvSpPr>
          <p:cNvPr id="292" name="Google Shape;292;p35"/>
          <p:cNvSpPr/>
          <p:nvPr/>
        </p:nvSpPr>
        <p:spPr>
          <a:xfrm>
            <a:off x="5886455" y="3870510"/>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93" name="Google Shape;293;p35"/>
          <p:cNvSpPr/>
          <p:nvPr/>
        </p:nvSpPr>
        <p:spPr>
          <a:xfrm>
            <a:off x="6317346" y="3467557"/>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94" name="Google Shape;294;p35"/>
          <p:cNvSpPr/>
          <p:nvPr/>
        </p:nvSpPr>
        <p:spPr>
          <a:xfrm>
            <a:off x="5808584" y="3424765"/>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95" name="Google Shape;295;p35"/>
          <p:cNvSpPr/>
          <p:nvPr/>
        </p:nvSpPr>
        <p:spPr>
          <a:xfrm>
            <a:off x="6047390" y="3323136"/>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96" name="Google Shape;296;p35"/>
          <p:cNvSpPr/>
          <p:nvPr/>
        </p:nvSpPr>
        <p:spPr>
          <a:xfrm>
            <a:off x="6182368" y="3525389"/>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97" name="Google Shape;297;p35"/>
          <p:cNvSpPr/>
          <p:nvPr/>
        </p:nvSpPr>
        <p:spPr>
          <a:xfrm>
            <a:off x="5907221" y="3633374"/>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98" name="Google Shape;298;p35"/>
          <p:cNvSpPr/>
          <p:nvPr/>
        </p:nvSpPr>
        <p:spPr>
          <a:xfrm>
            <a:off x="6249857" y="3683298"/>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299" name="Google Shape;299;p35"/>
          <p:cNvSpPr/>
          <p:nvPr/>
        </p:nvSpPr>
        <p:spPr>
          <a:xfrm>
            <a:off x="6068156" y="3611978"/>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00" name="Google Shape;300;p35"/>
          <p:cNvSpPr/>
          <p:nvPr/>
        </p:nvSpPr>
        <p:spPr>
          <a:xfrm>
            <a:off x="6391757" y="3936480"/>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01" name="Google Shape;301;p35"/>
          <p:cNvSpPr/>
          <p:nvPr/>
        </p:nvSpPr>
        <p:spPr>
          <a:xfrm>
            <a:off x="6140837" y="3940047"/>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02" name="Google Shape;302;p35"/>
          <p:cNvSpPr/>
          <p:nvPr/>
        </p:nvSpPr>
        <p:spPr>
          <a:xfrm>
            <a:off x="7213391" y="2841564"/>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03" name="Google Shape;303;p35"/>
          <p:cNvSpPr/>
          <p:nvPr/>
        </p:nvSpPr>
        <p:spPr>
          <a:xfrm>
            <a:off x="6932014" y="2950281"/>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04" name="Google Shape;304;p35"/>
          <p:cNvSpPr/>
          <p:nvPr/>
        </p:nvSpPr>
        <p:spPr>
          <a:xfrm>
            <a:off x="7124617" y="3094368"/>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05" name="Google Shape;305;p35"/>
          <p:cNvSpPr/>
          <p:nvPr/>
        </p:nvSpPr>
        <p:spPr>
          <a:xfrm>
            <a:off x="7009464" y="3201893"/>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06" name="Google Shape;306;p35"/>
          <p:cNvSpPr/>
          <p:nvPr/>
        </p:nvSpPr>
        <p:spPr>
          <a:xfrm>
            <a:off x="7339576" y="3030181"/>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07" name="Google Shape;307;p35"/>
          <p:cNvSpPr/>
          <p:nvPr/>
        </p:nvSpPr>
        <p:spPr>
          <a:xfrm>
            <a:off x="7264786" y="3190649"/>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08" name="Google Shape;308;p35"/>
          <p:cNvSpPr/>
          <p:nvPr/>
        </p:nvSpPr>
        <p:spPr>
          <a:xfrm>
            <a:off x="7124617" y="3375618"/>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09" name="Google Shape;309;p35"/>
          <p:cNvSpPr/>
          <p:nvPr/>
        </p:nvSpPr>
        <p:spPr>
          <a:xfrm>
            <a:off x="7339576" y="3307089"/>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10" name="Google Shape;310;p35"/>
          <p:cNvSpPr/>
          <p:nvPr/>
        </p:nvSpPr>
        <p:spPr>
          <a:xfrm>
            <a:off x="7447525" y="3137159"/>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11" name="Google Shape;311;p35"/>
          <p:cNvSpPr txBox="1"/>
          <p:nvPr/>
        </p:nvSpPr>
        <p:spPr>
          <a:xfrm>
            <a:off x="4985299" y="2629303"/>
            <a:ext cx="350400" cy="212400"/>
          </a:xfrm>
          <a:prstGeom prst="rect">
            <a:avLst/>
          </a:prstGeom>
          <a:noFill/>
          <a:ln>
            <a:noFill/>
          </a:ln>
        </p:spPr>
        <p:txBody>
          <a:bodyPr spcFirstLastPara="1" wrap="square" lIns="91425" tIns="91425" rIns="91425" bIns="91425" anchor="ctr" anchorCtr="0">
            <a:noAutofit/>
          </a:bodyPr>
          <a:lstStyle/>
          <a:p>
            <a:pPr algn="ctr"/>
            <a:r>
              <a:rPr lang="en">
                <a:latin typeface="Helvetica Neue"/>
                <a:ea typeface="Helvetica Neue"/>
                <a:cs typeface="Helvetica Neue"/>
                <a:sym typeface="Helvetica Neue"/>
              </a:rPr>
              <a:t>x</a:t>
            </a:r>
            <a:r>
              <a:rPr lang="en" baseline="-25000">
                <a:latin typeface="Helvetica Neue"/>
                <a:ea typeface="Helvetica Neue"/>
                <a:cs typeface="Helvetica Neue"/>
                <a:sym typeface="Helvetica Neue"/>
              </a:rPr>
              <a:t>1</a:t>
            </a:r>
            <a:endParaRPr baseline="-25000">
              <a:latin typeface="Helvetica Neue"/>
              <a:ea typeface="Helvetica Neue"/>
              <a:cs typeface="Helvetica Neue"/>
              <a:sym typeface="Helvetica Neue"/>
            </a:endParaRPr>
          </a:p>
        </p:txBody>
      </p:sp>
      <p:sp>
        <p:nvSpPr>
          <p:cNvPr id="312" name="Google Shape;312;p35"/>
          <p:cNvSpPr txBox="1"/>
          <p:nvPr/>
        </p:nvSpPr>
        <p:spPr>
          <a:xfrm>
            <a:off x="7868304" y="4467003"/>
            <a:ext cx="350400" cy="212400"/>
          </a:xfrm>
          <a:prstGeom prst="rect">
            <a:avLst/>
          </a:prstGeom>
          <a:noFill/>
          <a:ln>
            <a:noFill/>
          </a:ln>
        </p:spPr>
        <p:txBody>
          <a:bodyPr spcFirstLastPara="1" wrap="square" lIns="91425" tIns="91425" rIns="91425" bIns="91425" anchor="ctr" anchorCtr="0">
            <a:noAutofit/>
          </a:bodyPr>
          <a:lstStyle/>
          <a:p>
            <a:pPr algn="ctr"/>
            <a:r>
              <a:rPr lang="en">
                <a:latin typeface="Helvetica Neue"/>
                <a:ea typeface="Helvetica Neue"/>
                <a:cs typeface="Helvetica Neue"/>
                <a:sym typeface="Helvetica Neue"/>
              </a:rPr>
              <a:t>x</a:t>
            </a:r>
            <a:r>
              <a:rPr lang="en" baseline="-25000">
                <a:latin typeface="Helvetica Neue"/>
                <a:ea typeface="Helvetica Neue"/>
                <a:cs typeface="Helvetica Neue"/>
                <a:sym typeface="Helvetica Neue"/>
              </a:rPr>
              <a:t>2</a:t>
            </a:r>
            <a:endParaRPr baseline="-25000">
              <a:latin typeface="Helvetica Neue"/>
              <a:ea typeface="Helvetica Neue"/>
              <a:cs typeface="Helvetica Neue"/>
              <a:sym typeface="Helvetica Neue"/>
            </a:endParaRPr>
          </a:p>
        </p:txBody>
      </p:sp>
      <p:pic>
        <p:nvPicPr>
          <p:cNvPr id="54" name="Picture 4" descr="Image result for neubias logo png">
            <a:extLst>
              <a:ext uri="{FF2B5EF4-FFF2-40B4-BE49-F238E27FC236}">
                <a16:creationId xmlns:a16="http://schemas.microsoft.com/office/drawing/2014/main" id="{F663E45A-FC5E-304E-81E8-C654B494D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538" y="5909706"/>
            <a:ext cx="1605531" cy="850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828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9" name="Google Shape;319;p36"/>
          <p:cNvSpPr txBox="1">
            <a:spLocks noGrp="1"/>
          </p:cNvSpPr>
          <p:nvPr>
            <p:ph idx="1"/>
          </p:nvPr>
        </p:nvSpPr>
        <p:spPr>
          <a:prstGeom prst="rect">
            <a:avLst/>
          </a:prstGeom>
          <a:noFill/>
          <a:ln>
            <a:noFill/>
          </a:ln>
        </p:spPr>
        <p:txBody>
          <a:bodyPr spcFirstLastPara="1" vert="horz" wrap="square" lIns="41900" tIns="41900" rIns="41900" bIns="41900" rtlCol="0" anchor="t" anchorCtr="0">
            <a:noAutofit/>
          </a:bodyPr>
          <a:lstStyle/>
          <a:p>
            <a:pPr marL="323850" indent="-285750">
              <a:spcBef>
                <a:spcPts val="0"/>
              </a:spcBef>
              <a:buSzPts val="1600"/>
            </a:pPr>
            <a:r>
              <a:rPr lang="en" sz="1600" dirty="0">
                <a:sym typeface="Helvetica Neue"/>
              </a:rPr>
              <a:t>To which class belongs each new point?</a:t>
            </a:r>
            <a:r>
              <a:rPr lang="en" sz="1600" dirty="0"/>
              <a:t> </a:t>
            </a:r>
            <a:endParaRPr sz="1600" dirty="0"/>
          </a:p>
        </p:txBody>
      </p:sp>
      <p:sp>
        <p:nvSpPr>
          <p:cNvPr id="320" name="Google Shape;320;p36"/>
          <p:cNvSpPr txBox="1"/>
          <p:nvPr/>
        </p:nvSpPr>
        <p:spPr>
          <a:xfrm>
            <a:off x="1695146" y="4679442"/>
            <a:ext cx="1705800" cy="341700"/>
          </a:xfrm>
          <a:prstGeom prst="rect">
            <a:avLst/>
          </a:prstGeom>
          <a:noFill/>
          <a:ln>
            <a:noFill/>
          </a:ln>
        </p:spPr>
        <p:txBody>
          <a:bodyPr spcFirstLastPara="1" wrap="square" lIns="32750" tIns="32750" rIns="32750" bIns="32750" anchor="ctr" anchorCtr="0">
            <a:noAutofit/>
          </a:bodyPr>
          <a:lstStyle/>
          <a:p>
            <a:pPr algn="ctr">
              <a:buClr>
                <a:srgbClr val="000000"/>
              </a:buClr>
              <a:buSzPts val="2300"/>
            </a:pPr>
            <a:r>
              <a:rPr lang="en">
                <a:solidFill>
                  <a:srgbClr val="000000"/>
                </a:solidFill>
              </a:rPr>
              <a:t>Supervised</a:t>
            </a:r>
            <a:endParaRPr/>
          </a:p>
        </p:txBody>
      </p:sp>
      <p:sp>
        <p:nvSpPr>
          <p:cNvPr id="321" name="Google Shape;321;p36"/>
          <p:cNvSpPr txBox="1"/>
          <p:nvPr/>
        </p:nvSpPr>
        <p:spPr>
          <a:xfrm>
            <a:off x="5561648" y="4679138"/>
            <a:ext cx="2080800" cy="341700"/>
          </a:xfrm>
          <a:prstGeom prst="rect">
            <a:avLst/>
          </a:prstGeom>
          <a:noFill/>
          <a:ln>
            <a:noFill/>
          </a:ln>
        </p:spPr>
        <p:txBody>
          <a:bodyPr spcFirstLastPara="1" wrap="square" lIns="32750" tIns="32750" rIns="32750" bIns="32750" anchor="ctr" anchorCtr="0">
            <a:noAutofit/>
          </a:bodyPr>
          <a:lstStyle/>
          <a:p>
            <a:pPr algn="ctr">
              <a:buClr>
                <a:srgbClr val="000000"/>
              </a:buClr>
              <a:buSzPts val="2300"/>
            </a:pPr>
            <a:r>
              <a:rPr lang="en">
                <a:solidFill>
                  <a:srgbClr val="000000"/>
                </a:solidFill>
              </a:rPr>
              <a:t>Unsupervised</a:t>
            </a:r>
            <a:endParaRPr/>
          </a:p>
        </p:txBody>
      </p:sp>
      <p:grpSp>
        <p:nvGrpSpPr>
          <p:cNvPr id="322" name="Google Shape;322;p36"/>
          <p:cNvGrpSpPr/>
          <p:nvPr/>
        </p:nvGrpSpPr>
        <p:grpSpPr>
          <a:xfrm>
            <a:off x="931299" y="2560728"/>
            <a:ext cx="3233510" cy="2121358"/>
            <a:chOff x="2207821" y="1970792"/>
            <a:chExt cx="4367248" cy="2821331"/>
          </a:xfrm>
        </p:grpSpPr>
        <p:cxnSp>
          <p:nvCxnSpPr>
            <p:cNvPr id="323" name="Google Shape;323;p36"/>
            <p:cNvCxnSpPr/>
            <p:nvPr/>
          </p:nvCxnSpPr>
          <p:spPr>
            <a:xfrm rot="10800000">
              <a:off x="2775192" y="1970792"/>
              <a:ext cx="0" cy="2751600"/>
            </a:xfrm>
            <a:prstGeom prst="straightConnector1">
              <a:avLst/>
            </a:prstGeom>
            <a:noFill/>
            <a:ln w="28575" cap="flat" cmpd="sng">
              <a:solidFill>
                <a:srgbClr val="000000"/>
              </a:solidFill>
              <a:prstDash val="solid"/>
              <a:miter lim="400000"/>
              <a:headEnd type="none" w="sm" len="sm"/>
              <a:tailEnd type="triangle" w="sm" len="sm"/>
            </a:ln>
          </p:spPr>
        </p:cxnSp>
        <p:cxnSp>
          <p:nvCxnSpPr>
            <p:cNvPr id="324" name="Google Shape;324;p36"/>
            <p:cNvCxnSpPr/>
            <p:nvPr/>
          </p:nvCxnSpPr>
          <p:spPr>
            <a:xfrm>
              <a:off x="2681146" y="4650967"/>
              <a:ext cx="3449700" cy="0"/>
            </a:xfrm>
            <a:prstGeom prst="straightConnector1">
              <a:avLst/>
            </a:prstGeom>
            <a:noFill/>
            <a:ln w="28575" cap="flat" cmpd="sng">
              <a:solidFill>
                <a:srgbClr val="000000"/>
              </a:solidFill>
              <a:prstDash val="solid"/>
              <a:miter lim="400000"/>
              <a:headEnd type="none" w="sm" len="sm"/>
              <a:tailEnd type="triangle" w="sm" len="sm"/>
            </a:ln>
          </p:spPr>
        </p:cxnSp>
        <p:sp>
          <p:nvSpPr>
            <p:cNvPr id="325" name="Google Shape;325;p36"/>
            <p:cNvSpPr/>
            <p:nvPr/>
          </p:nvSpPr>
          <p:spPr>
            <a:xfrm>
              <a:off x="3424941" y="3716508"/>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26" name="Google Shape;326;p36"/>
            <p:cNvSpPr/>
            <p:nvPr/>
          </p:nvSpPr>
          <p:spPr>
            <a:xfrm>
              <a:off x="4006911" y="3180595"/>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27" name="Google Shape;327;p36"/>
            <p:cNvSpPr/>
            <p:nvPr/>
          </p:nvSpPr>
          <p:spPr>
            <a:xfrm>
              <a:off x="3319766" y="3123684"/>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28" name="Google Shape;328;p36"/>
            <p:cNvSpPr/>
            <p:nvPr/>
          </p:nvSpPr>
          <p:spPr>
            <a:xfrm>
              <a:off x="3642304" y="2988520"/>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29" name="Google Shape;329;p36"/>
            <p:cNvSpPr/>
            <p:nvPr/>
          </p:nvSpPr>
          <p:spPr>
            <a:xfrm>
              <a:off x="3824607" y="3257509"/>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30" name="Google Shape;330;p36"/>
            <p:cNvSpPr/>
            <p:nvPr/>
          </p:nvSpPr>
          <p:spPr>
            <a:xfrm>
              <a:off x="3452988" y="3401125"/>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31" name="Google Shape;331;p36"/>
            <p:cNvSpPr/>
            <p:nvPr/>
          </p:nvSpPr>
          <p:spPr>
            <a:xfrm>
              <a:off x="3915759" y="3467522"/>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32" name="Google Shape;332;p36"/>
            <p:cNvSpPr/>
            <p:nvPr/>
          </p:nvSpPr>
          <p:spPr>
            <a:xfrm>
              <a:off x="3670350" y="3372670"/>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33" name="Google Shape;333;p36"/>
            <p:cNvSpPr/>
            <p:nvPr/>
          </p:nvSpPr>
          <p:spPr>
            <a:xfrm>
              <a:off x="4107412" y="3804246"/>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34" name="Google Shape;334;p36"/>
            <p:cNvSpPr/>
            <p:nvPr/>
          </p:nvSpPr>
          <p:spPr>
            <a:xfrm>
              <a:off x="3768514" y="3808989"/>
              <a:ext cx="70200" cy="71100"/>
            </a:xfrm>
            <a:prstGeom prst="ellipse">
              <a:avLst/>
            </a:prstGeom>
            <a:solidFill>
              <a:srgbClr val="6AA84F"/>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35" name="Google Shape;335;p36"/>
            <p:cNvSpPr/>
            <p:nvPr/>
          </p:nvSpPr>
          <p:spPr>
            <a:xfrm>
              <a:off x="5217128" y="2348047"/>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36" name="Google Shape;336;p36"/>
            <p:cNvSpPr/>
            <p:nvPr/>
          </p:nvSpPr>
          <p:spPr>
            <a:xfrm>
              <a:off x="4837095" y="2492637"/>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37" name="Google Shape;337;p36"/>
            <p:cNvSpPr/>
            <p:nvPr/>
          </p:nvSpPr>
          <p:spPr>
            <a:xfrm>
              <a:off x="5097229" y="2684267"/>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38" name="Google Shape;338;p36"/>
            <p:cNvSpPr/>
            <p:nvPr/>
          </p:nvSpPr>
          <p:spPr>
            <a:xfrm>
              <a:off x="4941701" y="2827272"/>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39" name="Google Shape;339;p36"/>
            <p:cNvSpPr/>
            <p:nvPr/>
          </p:nvSpPr>
          <p:spPr>
            <a:xfrm>
              <a:off x="5387557" y="2598900"/>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40" name="Google Shape;340;p36"/>
            <p:cNvSpPr/>
            <p:nvPr/>
          </p:nvSpPr>
          <p:spPr>
            <a:xfrm>
              <a:off x="5286544" y="2812317"/>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41" name="Google Shape;341;p36"/>
            <p:cNvSpPr/>
            <p:nvPr/>
          </p:nvSpPr>
          <p:spPr>
            <a:xfrm>
              <a:off x="5097229" y="3058320"/>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42" name="Google Shape;342;p36"/>
            <p:cNvSpPr/>
            <p:nvPr/>
          </p:nvSpPr>
          <p:spPr>
            <a:xfrm>
              <a:off x="5387557" y="2967178"/>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43" name="Google Shape;343;p36"/>
            <p:cNvSpPr/>
            <p:nvPr/>
          </p:nvSpPr>
          <p:spPr>
            <a:xfrm>
              <a:off x="5533356" y="2741178"/>
              <a:ext cx="70200" cy="71100"/>
            </a:xfrm>
            <a:prstGeom prst="ellipse">
              <a:avLst/>
            </a:prstGeom>
            <a:solidFill>
              <a:srgbClr val="CC4125"/>
            </a:solidFill>
            <a:ln>
              <a:noFill/>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44" name="Google Shape;344;p36"/>
            <p:cNvSpPr txBox="1"/>
            <p:nvPr/>
          </p:nvSpPr>
          <p:spPr>
            <a:xfrm>
              <a:off x="2207821" y="2065747"/>
              <a:ext cx="473400" cy="282300"/>
            </a:xfrm>
            <a:prstGeom prst="rect">
              <a:avLst/>
            </a:prstGeom>
            <a:noFill/>
            <a:ln>
              <a:noFill/>
            </a:ln>
          </p:spPr>
          <p:txBody>
            <a:bodyPr spcFirstLastPara="1" wrap="square" lIns="91425" tIns="91425" rIns="91425" bIns="91425" anchor="ctr" anchorCtr="0">
              <a:noAutofit/>
            </a:bodyPr>
            <a:lstStyle/>
            <a:p>
              <a:pPr algn="ctr"/>
              <a:r>
                <a:rPr lang="en">
                  <a:latin typeface="Helvetica Neue"/>
                  <a:ea typeface="Helvetica Neue"/>
                  <a:cs typeface="Helvetica Neue"/>
                  <a:sym typeface="Helvetica Neue"/>
                </a:rPr>
                <a:t>x</a:t>
              </a:r>
              <a:r>
                <a:rPr lang="en" baseline="-25000">
                  <a:latin typeface="Helvetica Neue"/>
                  <a:ea typeface="Helvetica Neue"/>
                  <a:cs typeface="Helvetica Neue"/>
                  <a:sym typeface="Helvetica Neue"/>
                </a:rPr>
                <a:t>1</a:t>
              </a:r>
              <a:endParaRPr baseline="-25000">
                <a:latin typeface="Helvetica Neue"/>
                <a:ea typeface="Helvetica Neue"/>
                <a:cs typeface="Helvetica Neue"/>
                <a:sym typeface="Helvetica Neue"/>
              </a:endParaRPr>
            </a:p>
          </p:txBody>
        </p:sp>
        <p:sp>
          <p:nvSpPr>
            <p:cNvPr id="345" name="Google Shape;345;p36"/>
            <p:cNvSpPr txBox="1"/>
            <p:nvPr/>
          </p:nvSpPr>
          <p:spPr>
            <a:xfrm>
              <a:off x="6101668" y="4509822"/>
              <a:ext cx="473400" cy="282300"/>
            </a:xfrm>
            <a:prstGeom prst="rect">
              <a:avLst/>
            </a:prstGeom>
            <a:noFill/>
            <a:ln>
              <a:noFill/>
            </a:ln>
          </p:spPr>
          <p:txBody>
            <a:bodyPr spcFirstLastPara="1" wrap="square" lIns="91425" tIns="91425" rIns="91425" bIns="91425" anchor="ctr" anchorCtr="0">
              <a:noAutofit/>
            </a:bodyPr>
            <a:lstStyle/>
            <a:p>
              <a:pPr algn="ctr"/>
              <a:r>
                <a:rPr lang="en">
                  <a:latin typeface="Helvetica Neue"/>
                  <a:ea typeface="Helvetica Neue"/>
                  <a:cs typeface="Helvetica Neue"/>
                  <a:sym typeface="Helvetica Neue"/>
                </a:rPr>
                <a:t>x</a:t>
              </a:r>
              <a:r>
                <a:rPr lang="en" baseline="-25000">
                  <a:latin typeface="Helvetica Neue"/>
                  <a:ea typeface="Helvetica Neue"/>
                  <a:cs typeface="Helvetica Neue"/>
                  <a:sym typeface="Helvetica Neue"/>
                </a:rPr>
                <a:t>2</a:t>
              </a:r>
              <a:endParaRPr baseline="-25000">
                <a:latin typeface="Helvetica Neue"/>
                <a:ea typeface="Helvetica Neue"/>
                <a:cs typeface="Helvetica Neue"/>
                <a:sym typeface="Helvetica Neue"/>
              </a:endParaRPr>
            </a:p>
          </p:txBody>
        </p:sp>
      </p:grpSp>
      <p:cxnSp>
        <p:nvCxnSpPr>
          <p:cNvPr id="346" name="Google Shape;346;p36"/>
          <p:cNvCxnSpPr/>
          <p:nvPr/>
        </p:nvCxnSpPr>
        <p:spPr>
          <a:xfrm rot="10800000">
            <a:off x="5405381" y="2558034"/>
            <a:ext cx="0" cy="2068800"/>
          </a:xfrm>
          <a:prstGeom prst="straightConnector1">
            <a:avLst/>
          </a:prstGeom>
          <a:noFill/>
          <a:ln w="28575" cap="flat" cmpd="sng">
            <a:solidFill>
              <a:srgbClr val="000000"/>
            </a:solidFill>
            <a:prstDash val="solid"/>
            <a:miter lim="400000"/>
            <a:headEnd type="none" w="sm" len="sm"/>
            <a:tailEnd type="triangle" w="sm" len="sm"/>
          </a:ln>
        </p:spPr>
      </p:cxnSp>
      <p:cxnSp>
        <p:nvCxnSpPr>
          <p:cNvPr id="347" name="Google Shape;347;p36"/>
          <p:cNvCxnSpPr/>
          <p:nvPr/>
        </p:nvCxnSpPr>
        <p:spPr>
          <a:xfrm>
            <a:off x="5335749" y="4573130"/>
            <a:ext cx="2554200" cy="0"/>
          </a:xfrm>
          <a:prstGeom prst="straightConnector1">
            <a:avLst/>
          </a:prstGeom>
          <a:noFill/>
          <a:ln w="28575" cap="flat" cmpd="sng">
            <a:solidFill>
              <a:srgbClr val="000000"/>
            </a:solidFill>
            <a:prstDash val="solid"/>
            <a:miter lim="400000"/>
            <a:headEnd type="none" w="sm" len="sm"/>
            <a:tailEnd type="triangle" w="sm" len="sm"/>
          </a:ln>
        </p:spPr>
      </p:cxnSp>
      <p:sp>
        <p:nvSpPr>
          <p:cNvPr id="348" name="Google Shape;348;p36"/>
          <p:cNvSpPr/>
          <p:nvPr/>
        </p:nvSpPr>
        <p:spPr>
          <a:xfrm>
            <a:off x="5886455" y="3870510"/>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49" name="Google Shape;349;p36"/>
          <p:cNvSpPr/>
          <p:nvPr/>
        </p:nvSpPr>
        <p:spPr>
          <a:xfrm>
            <a:off x="6317346" y="3467557"/>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50" name="Google Shape;350;p36"/>
          <p:cNvSpPr/>
          <p:nvPr/>
        </p:nvSpPr>
        <p:spPr>
          <a:xfrm>
            <a:off x="5808584" y="3424765"/>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51" name="Google Shape;351;p36"/>
          <p:cNvSpPr/>
          <p:nvPr/>
        </p:nvSpPr>
        <p:spPr>
          <a:xfrm>
            <a:off x="6047390" y="3323136"/>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52" name="Google Shape;352;p36"/>
          <p:cNvSpPr/>
          <p:nvPr/>
        </p:nvSpPr>
        <p:spPr>
          <a:xfrm>
            <a:off x="6182368" y="3525389"/>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53" name="Google Shape;353;p36"/>
          <p:cNvSpPr/>
          <p:nvPr/>
        </p:nvSpPr>
        <p:spPr>
          <a:xfrm>
            <a:off x="5907221" y="3633374"/>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54" name="Google Shape;354;p36"/>
          <p:cNvSpPr/>
          <p:nvPr/>
        </p:nvSpPr>
        <p:spPr>
          <a:xfrm>
            <a:off x="6249857" y="3683298"/>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55" name="Google Shape;355;p36"/>
          <p:cNvSpPr/>
          <p:nvPr/>
        </p:nvSpPr>
        <p:spPr>
          <a:xfrm>
            <a:off x="6068156" y="3611978"/>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56" name="Google Shape;356;p36"/>
          <p:cNvSpPr/>
          <p:nvPr/>
        </p:nvSpPr>
        <p:spPr>
          <a:xfrm>
            <a:off x="6391757" y="3936480"/>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57" name="Google Shape;357;p36"/>
          <p:cNvSpPr/>
          <p:nvPr/>
        </p:nvSpPr>
        <p:spPr>
          <a:xfrm>
            <a:off x="6140837" y="3940047"/>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58" name="Google Shape;358;p36"/>
          <p:cNvSpPr/>
          <p:nvPr/>
        </p:nvSpPr>
        <p:spPr>
          <a:xfrm>
            <a:off x="7213391" y="2841564"/>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59" name="Google Shape;359;p36"/>
          <p:cNvSpPr/>
          <p:nvPr/>
        </p:nvSpPr>
        <p:spPr>
          <a:xfrm>
            <a:off x="6932014" y="2950281"/>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60" name="Google Shape;360;p36"/>
          <p:cNvSpPr/>
          <p:nvPr/>
        </p:nvSpPr>
        <p:spPr>
          <a:xfrm>
            <a:off x="7124617" y="3094368"/>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61" name="Google Shape;361;p36"/>
          <p:cNvSpPr/>
          <p:nvPr/>
        </p:nvSpPr>
        <p:spPr>
          <a:xfrm>
            <a:off x="7009464" y="3201893"/>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62" name="Google Shape;362;p36"/>
          <p:cNvSpPr/>
          <p:nvPr/>
        </p:nvSpPr>
        <p:spPr>
          <a:xfrm>
            <a:off x="7339576" y="3030181"/>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63" name="Google Shape;363;p36"/>
          <p:cNvSpPr/>
          <p:nvPr/>
        </p:nvSpPr>
        <p:spPr>
          <a:xfrm>
            <a:off x="7264786" y="3190649"/>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64" name="Google Shape;364;p36"/>
          <p:cNvSpPr/>
          <p:nvPr/>
        </p:nvSpPr>
        <p:spPr>
          <a:xfrm>
            <a:off x="7124617" y="3375618"/>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65" name="Google Shape;365;p36"/>
          <p:cNvSpPr/>
          <p:nvPr/>
        </p:nvSpPr>
        <p:spPr>
          <a:xfrm>
            <a:off x="7339576" y="3307089"/>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66" name="Google Shape;366;p36"/>
          <p:cNvSpPr/>
          <p:nvPr/>
        </p:nvSpPr>
        <p:spPr>
          <a:xfrm>
            <a:off x="7447525" y="3137159"/>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67" name="Google Shape;367;p36"/>
          <p:cNvSpPr txBox="1"/>
          <p:nvPr/>
        </p:nvSpPr>
        <p:spPr>
          <a:xfrm>
            <a:off x="4985299" y="2629303"/>
            <a:ext cx="350400" cy="212400"/>
          </a:xfrm>
          <a:prstGeom prst="rect">
            <a:avLst/>
          </a:prstGeom>
          <a:noFill/>
          <a:ln>
            <a:noFill/>
          </a:ln>
        </p:spPr>
        <p:txBody>
          <a:bodyPr spcFirstLastPara="1" wrap="square" lIns="91425" tIns="91425" rIns="91425" bIns="91425" anchor="ctr" anchorCtr="0">
            <a:noAutofit/>
          </a:bodyPr>
          <a:lstStyle/>
          <a:p>
            <a:pPr algn="ctr"/>
            <a:r>
              <a:rPr lang="en">
                <a:latin typeface="Helvetica Neue"/>
                <a:ea typeface="Helvetica Neue"/>
                <a:cs typeface="Helvetica Neue"/>
                <a:sym typeface="Helvetica Neue"/>
              </a:rPr>
              <a:t>x</a:t>
            </a:r>
            <a:r>
              <a:rPr lang="en" baseline="-25000">
                <a:latin typeface="Helvetica Neue"/>
                <a:ea typeface="Helvetica Neue"/>
                <a:cs typeface="Helvetica Neue"/>
                <a:sym typeface="Helvetica Neue"/>
              </a:rPr>
              <a:t>1</a:t>
            </a:r>
            <a:endParaRPr baseline="-25000">
              <a:latin typeface="Helvetica Neue"/>
              <a:ea typeface="Helvetica Neue"/>
              <a:cs typeface="Helvetica Neue"/>
              <a:sym typeface="Helvetica Neue"/>
            </a:endParaRPr>
          </a:p>
        </p:txBody>
      </p:sp>
      <p:sp>
        <p:nvSpPr>
          <p:cNvPr id="368" name="Google Shape;368;p36"/>
          <p:cNvSpPr txBox="1"/>
          <p:nvPr/>
        </p:nvSpPr>
        <p:spPr>
          <a:xfrm>
            <a:off x="7868304" y="4467003"/>
            <a:ext cx="350400" cy="212400"/>
          </a:xfrm>
          <a:prstGeom prst="rect">
            <a:avLst/>
          </a:prstGeom>
          <a:noFill/>
          <a:ln>
            <a:noFill/>
          </a:ln>
        </p:spPr>
        <p:txBody>
          <a:bodyPr spcFirstLastPara="1" wrap="square" lIns="91425" tIns="91425" rIns="91425" bIns="91425" anchor="ctr" anchorCtr="0">
            <a:noAutofit/>
          </a:bodyPr>
          <a:lstStyle/>
          <a:p>
            <a:pPr algn="ctr"/>
            <a:r>
              <a:rPr lang="en">
                <a:latin typeface="Helvetica Neue"/>
                <a:ea typeface="Helvetica Neue"/>
                <a:cs typeface="Helvetica Neue"/>
                <a:sym typeface="Helvetica Neue"/>
              </a:rPr>
              <a:t>x</a:t>
            </a:r>
            <a:r>
              <a:rPr lang="en" baseline="-25000">
                <a:latin typeface="Helvetica Neue"/>
                <a:ea typeface="Helvetica Neue"/>
                <a:cs typeface="Helvetica Neue"/>
                <a:sym typeface="Helvetica Neue"/>
              </a:rPr>
              <a:t>2</a:t>
            </a:r>
            <a:endParaRPr baseline="-25000">
              <a:latin typeface="Helvetica Neue"/>
              <a:ea typeface="Helvetica Neue"/>
              <a:cs typeface="Helvetica Neue"/>
              <a:sym typeface="Helvetica Neue"/>
            </a:endParaRPr>
          </a:p>
        </p:txBody>
      </p:sp>
      <p:sp>
        <p:nvSpPr>
          <p:cNvPr id="369" name="Google Shape;369;p36"/>
          <p:cNvSpPr/>
          <p:nvPr/>
        </p:nvSpPr>
        <p:spPr>
          <a:xfrm>
            <a:off x="6782817" y="3591306"/>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sp>
        <p:nvSpPr>
          <p:cNvPr id="370" name="Google Shape;370;p36"/>
          <p:cNvSpPr/>
          <p:nvPr/>
        </p:nvSpPr>
        <p:spPr>
          <a:xfrm>
            <a:off x="2687767" y="3594693"/>
            <a:ext cx="51900" cy="534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algn="ctr">
              <a:buClr>
                <a:srgbClr val="FFFFFF"/>
              </a:buClr>
              <a:buSzPts val="2600"/>
            </a:pPr>
            <a:endParaRPr sz="2600">
              <a:solidFill>
                <a:srgbClr val="FFFFFF"/>
              </a:solidFill>
              <a:latin typeface="Helvetica Neue Light"/>
              <a:ea typeface="Helvetica Neue Light"/>
              <a:cs typeface="Helvetica Neue Light"/>
              <a:sym typeface="Helvetica Neue Light"/>
            </a:endParaRPr>
          </a:p>
        </p:txBody>
      </p:sp>
      <p:cxnSp>
        <p:nvCxnSpPr>
          <p:cNvPr id="371" name="Google Shape;371;p36"/>
          <p:cNvCxnSpPr/>
          <p:nvPr/>
        </p:nvCxnSpPr>
        <p:spPr>
          <a:xfrm rot="10800000">
            <a:off x="2739675" y="3686775"/>
            <a:ext cx="197700" cy="317400"/>
          </a:xfrm>
          <a:prstGeom prst="straightConnector1">
            <a:avLst/>
          </a:prstGeom>
          <a:noFill/>
          <a:ln w="9525" cap="flat" cmpd="sng">
            <a:solidFill>
              <a:schemeClr val="accent6"/>
            </a:solidFill>
            <a:prstDash val="solid"/>
            <a:round/>
            <a:headEnd type="none" w="med" len="med"/>
            <a:tailEnd type="stealth" w="med" len="med"/>
          </a:ln>
        </p:spPr>
      </p:cxnSp>
      <p:cxnSp>
        <p:nvCxnSpPr>
          <p:cNvPr id="372" name="Google Shape;372;p36"/>
          <p:cNvCxnSpPr/>
          <p:nvPr/>
        </p:nvCxnSpPr>
        <p:spPr>
          <a:xfrm rot="10800000">
            <a:off x="6859125" y="3682746"/>
            <a:ext cx="197700" cy="317400"/>
          </a:xfrm>
          <a:prstGeom prst="straightConnector1">
            <a:avLst/>
          </a:prstGeom>
          <a:noFill/>
          <a:ln w="9525" cap="flat" cmpd="sng">
            <a:solidFill>
              <a:schemeClr val="accent6"/>
            </a:solidFill>
            <a:prstDash val="solid"/>
            <a:round/>
            <a:headEnd type="none" w="med" len="med"/>
            <a:tailEnd type="stealth" w="med" len="med"/>
          </a:ln>
        </p:spPr>
      </p:cxnSp>
      <p:sp>
        <p:nvSpPr>
          <p:cNvPr id="61" name="Google Shape;263;p35">
            <a:extLst>
              <a:ext uri="{FF2B5EF4-FFF2-40B4-BE49-F238E27FC236}">
                <a16:creationId xmlns:a16="http://schemas.microsoft.com/office/drawing/2014/main" id="{ACA1C902-922D-534A-9037-2EB5F1BFCC3A}"/>
              </a:ext>
            </a:extLst>
          </p:cNvPr>
          <p:cNvSpPr txBox="1">
            <a:spLocks noGrp="1"/>
          </p:cNvSpPr>
          <p:nvPr>
            <p:ph type="title"/>
          </p:nvPr>
        </p:nvSpPr>
        <p:spPr>
          <a:prstGeom prst="rect">
            <a:avLst/>
          </a:prstGeom>
          <a:noFill/>
          <a:ln>
            <a:noFill/>
          </a:ln>
        </p:spPr>
        <p:txBody>
          <a:bodyPr spcFirstLastPara="1" vert="horz" wrap="square" lIns="41900" tIns="41900" rIns="41900" bIns="41900" rtlCol="0" anchor="ctr" anchorCtr="0">
            <a:noAutofit/>
          </a:bodyPr>
          <a:lstStyle/>
          <a:p>
            <a:r>
              <a:rPr lang="en-US" sz="3200" dirty="0"/>
              <a:t>Supervised vs Unsupervised Learning</a:t>
            </a:r>
            <a:endParaRPr sz="900" dirty="0"/>
          </a:p>
        </p:txBody>
      </p:sp>
      <p:pic>
        <p:nvPicPr>
          <p:cNvPr id="62" name="Picture 4" descr="Image result for neubias logo png">
            <a:extLst>
              <a:ext uri="{FF2B5EF4-FFF2-40B4-BE49-F238E27FC236}">
                <a16:creationId xmlns:a16="http://schemas.microsoft.com/office/drawing/2014/main" id="{CB8C3380-54E5-5143-B44F-CD382FD41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538" y="5909706"/>
            <a:ext cx="1605531" cy="850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41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3B9C8A-9A38-6E4D-9864-5EB834A528BD}"/>
              </a:ext>
            </a:extLst>
          </p:cNvPr>
          <p:cNvSpPr>
            <a:spLocks noGrp="1"/>
          </p:cNvSpPr>
          <p:nvPr>
            <p:ph idx="1"/>
          </p:nvPr>
        </p:nvSpPr>
        <p:spPr>
          <a:xfrm>
            <a:off x="457199" y="1422072"/>
            <a:ext cx="5406251" cy="4704095"/>
          </a:xfrm>
        </p:spPr>
        <p:txBody>
          <a:bodyPr>
            <a:normAutofit/>
          </a:bodyPr>
          <a:lstStyle/>
          <a:p>
            <a:r>
              <a:rPr lang="en-US" sz="1800" dirty="0"/>
              <a:t>Supervised learning</a:t>
            </a:r>
          </a:p>
          <a:p>
            <a:pPr lvl="1"/>
            <a:r>
              <a:rPr lang="en-US" sz="1600" dirty="0"/>
              <a:t>Data is </a:t>
            </a:r>
            <a:r>
              <a:rPr lang="en-US" sz="1600" dirty="0">
                <a:solidFill>
                  <a:schemeClr val="tx2">
                    <a:lumMod val="50000"/>
                  </a:schemeClr>
                </a:solidFill>
              </a:rPr>
              <a:t>labeled</a:t>
            </a:r>
            <a:r>
              <a:rPr lang="en-US" sz="1600" dirty="0"/>
              <a:t> (apple or banana?)</a:t>
            </a:r>
          </a:p>
          <a:p>
            <a:pPr lvl="1"/>
            <a:r>
              <a:rPr lang="en-US" sz="1600" dirty="0"/>
              <a:t>A </a:t>
            </a:r>
            <a:r>
              <a:rPr lang="en-US" sz="1600" dirty="0">
                <a:solidFill>
                  <a:schemeClr val="accent6"/>
                </a:solidFill>
              </a:rPr>
              <a:t>classifier</a:t>
            </a:r>
            <a:r>
              <a:rPr lang="en-US" sz="1600" dirty="0"/>
              <a:t> is </a:t>
            </a:r>
            <a:r>
              <a:rPr lang="en-US" sz="1600" dirty="0">
                <a:solidFill>
                  <a:schemeClr val="accent6"/>
                </a:solidFill>
              </a:rPr>
              <a:t>trained</a:t>
            </a:r>
            <a:r>
              <a:rPr lang="en-US" sz="1600" dirty="0"/>
              <a:t> using </a:t>
            </a:r>
            <a:r>
              <a:rPr lang="en-US" sz="1600" dirty="0">
                <a:solidFill>
                  <a:schemeClr val="accent6"/>
                </a:solidFill>
              </a:rPr>
              <a:t>labeled</a:t>
            </a:r>
            <a:r>
              <a:rPr lang="en-US" sz="1600" dirty="0"/>
              <a:t> data to later automatically identify the labels of new data</a:t>
            </a:r>
          </a:p>
          <a:p>
            <a:pPr lvl="1"/>
            <a:r>
              <a:rPr lang="en-US" sz="1600" dirty="0"/>
              <a:t>Types:</a:t>
            </a:r>
          </a:p>
          <a:p>
            <a:pPr lvl="2"/>
            <a:r>
              <a:rPr lang="en-US" sz="1400" dirty="0"/>
              <a:t>Classification – recognition of an object (apple, banana, character, digit, etc.)</a:t>
            </a:r>
          </a:p>
          <a:p>
            <a:pPr lvl="2"/>
            <a:r>
              <a:rPr lang="en-US" sz="1400" dirty="0"/>
              <a:t>Regression – estimation of a value (age, weather conditions, stocks trends, etc.)</a:t>
            </a:r>
          </a:p>
          <a:p>
            <a:endParaRPr lang="en-US" sz="1800" dirty="0"/>
          </a:p>
          <a:p>
            <a:r>
              <a:rPr lang="en-US" sz="1800" dirty="0"/>
              <a:t>Unsupervised learning</a:t>
            </a:r>
          </a:p>
          <a:p>
            <a:pPr lvl="1"/>
            <a:r>
              <a:rPr lang="en-US" sz="1600" dirty="0"/>
              <a:t>Data is not labeled </a:t>
            </a:r>
          </a:p>
          <a:p>
            <a:pPr lvl="1"/>
            <a:r>
              <a:rPr lang="en-US" sz="1600" dirty="0"/>
              <a:t>Uncategorized data is modelled to discover categories in them – this is called </a:t>
            </a:r>
            <a:r>
              <a:rPr lang="en-US" sz="1600" dirty="0">
                <a:solidFill>
                  <a:schemeClr val="accent6"/>
                </a:solidFill>
              </a:rPr>
              <a:t>clustering</a:t>
            </a:r>
          </a:p>
          <a:p>
            <a:pPr lvl="1"/>
            <a:endParaRPr lang="en-US" sz="1600" dirty="0">
              <a:solidFill>
                <a:schemeClr val="accent6"/>
              </a:solidFill>
            </a:endParaRPr>
          </a:p>
          <a:p>
            <a:r>
              <a:rPr lang="en-US" sz="1800" u="sng" dirty="0"/>
              <a:t>We start with: “Supervised learning”</a:t>
            </a:r>
          </a:p>
        </p:txBody>
      </p:sp>
      <p:sp>
        <p:nvSpPr>
          <p:cNvPr id="3" name="Title 2">
            <a:extLst>
              <a:ext uri="{FF2B5EF4-FFF2-40B4-BE49-F238E27FC236}">
                <a16:creationId xmlns:a16="http://schemas.microsoft.com/office/drawing/2014/main" id="{168CD37D-AD20-5848-AC61-8EB4E86EF2D2}"/>
              </a:ext>
            </a:extLst>
          </p:cNvPr>
          <p:cNvSpPr>
            <a:spLocks noGrp="1"/>
          </p:cNvSpPr>
          <p:nvPr>
            <p:ph type="title"/>
          </p:nvPr>
        </p:nvSpPr>
        <p:spPr/>
        <p:txBody>
          <a:bodyPr>
            <a:normAutofit fontScale="90000"/>
          </a:bodyPr>
          <a:lstStyle/>
          <a:p>
            <a:r>
              <a:rPr lang="en-US" dirty="0"/>
              <a:t>Supervised vs Unsupervised Learning</a:t>
            </a:r>
          </a:p>
        </p:txBody>
      </p:sp>
      <p:pic>
        <p:nvPicPr>
          <p:cNvPr id="4" name="Google Shape;380;p37" descr="Image">
            <a:extLst>
              <a:ext uri="{FF2B5EF4-FFF2-40B4-BE49-F238E27FC236}">
                <a16:creationId xmlns:a16="http://schemas.microsoft.com/office/drawing/2014/main" id="{5BCBB04F-6A86-0D40-8283-8A22980FA6E2}"/>
              </a:ext>
            </a:extLst>
          </p:cNvPr>
          <p:cNvPicPr preferRelativeResize="0"/>
          <p:nvPr/>
        </p:nvPicPr>
        <p:blipFill rotWithShape="1">
          <a:blip r:embed="rId3">
            <a:alphaModFix/>
          </a:blip>
          <a:srcRect/>
          <a:stretch/>
        </p:blipFill>
        <p:spPr>
          <a:xfrm>
            <a:off x="6388394" y="1719790"/>
            <a:ext cx="602755" cy="482204"/>
          </a:xfrm>
          <a:prstGeom prst="rect">
            <a:avLst/>
          </a:prstGeom>
          <a:noFill/>
          <a:ln>
            <a:noFill/>
          </a:ln>
        </p:spPr>
      </p:pic>
      <p:sp>
        <p:nvSpPr>
          <p:cNvPr id="5" name="Google Shape;381;p37">
            <a:extLst>
              <a:ext uri="{FF2B5EF4-FFF2-40B4-BE49-F238E27FC236}">
                <a16:creationId xmlns:a16="http://schemas.microsoft.com/office/drawing/2014/main" id="{78F68EED-F7C7-F242-968D-7F23B6D416EB}"/>
              </a:ext>
            </a:extLst>
          </p:cNvPr>
          <p:cNvSpPr txBox="1"/>
          <p:nvPr/>
        </p:nvSpPr>
        <p:spPr>
          <a:xfrm>
            <a:off x="7302493" y="1824286"/>
            <a:ext cx="816300" cy="2733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chemeClr val="dk1"/>
              </a:buClr>
              <a:buSzPts val="1700"/>
              <a:buFont typeface="Helvetica Neue Light"/>
              <a:buNone/>
            </a:pPr>
            <a:r>
              <a:rPr lang="en" sz="1700" b="0" i="0" u="none" strike="noStrike" cap="none">
                <a:solidFill>
                  <a:schemeClr val="dk1"/>
                </a:solidFill>
                <a:latin typeface="Helvetica Neue Light"/>
                <a:ea typeface="Helvetica Neue Light"/>
                <a:cs typeface="Helvetica Neue Light"/>
                <a:sym typeface="Helvetica Neue Light"/>
              </a:rPr>
              <a:t>“three”</a:t>
            </a:r>
            <a:endParaRPr sz="900"/>
          </a:p>
        </p:txBody>
      </p:sp>
      <p:sp>
        <p:nvSpPr>
          <p:cNvPr id="6" name="Google Shape;382;p37">
            <a:extLst>
              <a:ext uri="{FF2B5EF4-FFF2-40B4-BE49-F238E27FC236}">
                <a16:creationId xmlns:a16="http://schemas.microsoft.com/office/drawing/2014/main" id="{BC1E5432-B740-E849-96B0-1D41FD5E5053}"/>
              </a:ext>
            </a:extLst>
          </p:cNvPr>
          <p:cNvSpPr txBox="1"/>
          <p:nvPr/>
        </p:nvSpPr>
        <p:spPr>
          <a:xfrm>
            <a:off x="7429108" y="2861094"/>
            <a:ext cx="1127700" cy="2733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r>
              <a:rPr lang="en" sz="1700" b="0" i="0" u="none" strike="noStrike" cap="none">
                <a:solidFill>
                  <a:srgbClr val="000000"/>
                </a:solidFill>
                <a:latin typeface="Helvetica Neue Light"/>
                <a:ea typeface="Helvetica Neue Light"/>
                <a:cs typeface="Helvetica Neue Light"/>
                <a:sym typeface="Helvetica Neue Light"/>
              </a:rPr>
              <a:t>Age: </a:t>
            </a:r>
            <a:r>
              <a:rPr lang="en" sz="1700">
                <a:latin typeface="Helvetica Neue Light"/>
                <a:ea typeface="Helvetica Neue Light"/>
                <a:cs typeface="Helvetica Neue Light"/>
                <a:sym typeface="Helvetica Neue Light"/>
              </a:rPr>
              <a:t>2</a:t>
            </a:r>
            <a:r>
              <a:rPr lang="en" sz="1700" b="0" i="0" u="none" strike="noStrike" cap="none">
                <a:solidFill>
                  <a:srgbClr val="000000"/>
                </a:solidFill>
                <a:latin typeface="Helvetica Neue Light"/>
                <a:ea typeface="Helvetica Neue Light"/>
                <a:cs typeface="Helvetica Neue Light"/>
                <a:sym typeface="Helvetica Neue Light"/>
              </a:rPr>
              <a:t>6.7</a:t>
            </a:r>
            <a:endParaRPr sz="1700" b="0" i="0" u="none" strike="noStrike" cap="none">
              <a:solidFill>
                <a:srgbClr val="000000"/>
              </a:solidFill>
              <a:latin typeface="Helvetica Neue Light"/>
              <a:ea typeface="Helvetica Neue Light"/>
              <a:cs typeface="Helvetica Neue Light"/>
              <a:sym typeface="Helvetica Neue Light"/>
            </a:endParaRPr>
          </a:p>
        </p:txBody>
      </p:sp>
      <p:pic>
        <p:nvPicPr>
          <p:cNvPr id="7" name="Google Shape;384;p37">
            <a:extLst>
              <a:ext uri="{FF2B5EF4-FFF2-40B4-BE49-F238E27FC236}">
                <a16:creationId xmlns:a16="http://schemas.microsoft.com/office/drawing/2014/main" id="{922945B0-3F94-4E40-8A46-32180B95B334}"/>
              </a:ext>
            </a:extLst>
          </p:cNvPr>
          <p:cNvPicPr preferRelativeResize="0"/>
          <p:nvPr/>
        </p:nvPicPr>
        <p:blipFill>
          <a:blip r:embed="rId4">
            <a:alphaModFix/>
          </a:blip>
          <a:stretch>
            <a:fillRect/>
          </a:stretch>
        </p:blipFill>
        <p:spPr>
          <a:xfrm>
            <a:off x="6174794" y="2433873"/>
            <a:ext cx="1127700" cy="1127722"/>
          </a:xfrm>
          <a:prstGeom prst="rect">
            <a:avLst/>
          </a:prstGeom>
          <a:noFill/>
          <a:ln>
            <a:noFill/>
          </a:ln>
        </p:spPr>
      </p:pic>
      <p:pic>
        <p:nvPicPr>
          <p:cNvPr id="9" name="Picture 8">
            <a:extLst>
              <a:ext uri="{FF2B5EF4-FFF2-40B4-BE49-F238E27FC236}">
                <a16:creationId xmlns:a16="http://schemas.microsoft.com/office/drawing/2014/main" id="{EE2B7D8B-9BBE-0A4C-8CDC-637862E9B958}"/>
              </a:ext>
            </a:extLst>
          </p:cNvPr>
          <p:cNvPicPr>
            <a:picLocks noChangeAspect="1"/>
          </p:cNvPicPr>
          <p:nvPr/>
        </p:nvPicPr>
        <p:blipFill>
          <a:blip r:embed="rId5"/>
          <a:stretch>
            <a:fillRect/>
          </a:stretch>
        </p:blipFill>
        <p:spPr>
          <a:xfrm>
            <a:off x="5271247" y="4231341"/>
            <a:ext cx="3523129" cy="1595959"/>
          </a:xfrm>
          <a:prstGeom prst="rect">
            <a:avLst/>
          </a:prstGeom>
        </p:spPr>
      </p:pic>
      <p:sp>
        <p:nvSpPr>
          <p:cNvPr id="10" name="TextBox 9">
            <a:extLst>
              <a:ext uri="{FF2B5EF4-FFF2-40B4-BE49-F238E27FC236}">
                <a16:creationId xmlns:a16="http://schemas.microsoft.com/office/drawing/2014/main" id="{E5B02663-5724-9949-8CDF-A11581E16127}"/>
              </a:ext>
            </a:extLst>
          </p:cNvPr>
          <p:cNvSpPr txBox="1"/>
          <p:nvPr/>
        </p:nvSpPr>
        <p:spPr>
          <a:xfrm>
            <a:off x="348673" y="6495503"/>
            <a:ext cx="3784055" cy="253916"/>
          </a:xfrm>
          <a:prstGeom prst="rect">
            <a:avLst/>
          </a:prstGeom>
          <a:noFill/>
        </p:spPr>
        <p:txBody>
          <a:bodyPr wrap="square" rtlCol="0">
            <a:spAutoFit/>
          </a:bodyPr>
          <a:lstStyle/>
          <a:p>
            <a:r>
              <a:rPr lang="en-US" sz="1050" dirty="0"/>
              <a:t>Clustering Image source: </a:t>
            </a:r>
            <a:r>
              <a:rPr lang="de-DE" sz="1050" dirty="0">
                <a:hlinkClick r:id="rId6"/>
              </a:rPr>
              <a:t>https://www.guru99.com</a:t>
            </a:r>
            <a:r>
              <a:rPr lang="de-DE" sz="1050" dirty="0"/>
              <a:t> </a:t>
            </a:r>
            <a:endParaRPr lang="en-US" sz="1050" dirty="0"/>
          </a:p>
        </p:txBody>
      </p:sp>
    </p:spTree>
    <p:extLst>
      <p:ext uri="{BB962C8B-B14F-4D97-AF65-F5344CB8AC3E}">
        <p14:creationId xmlns:p14="http://schemas.microsoft.com/office/powerpoint/2010/main" val="241809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333C9F-3D27-C145-B242-C364A93D3117}"/>
              </a:ext>
            </a:extLst>
          </p:cNvPr>
          <p:cNvPicPr>
            <a:picLocks noGrp="1" noChangeAspect="1"/>
          </p:cNvPicPr>
          <p:nvPr>
            <p:ph idx="1"/>
          </p:nvPr>
        </p:nvPicPr>
        <p:blipFill>
          <a:blip r:embed="rId3"/>
          <a:stretch>
            <a:fillRect/>
          </a:stretch>
        </p:blipFill>
        <p:spPr>
          <a:xfrm>
            <a:off x="457200" y="2011865"/>
            <a:ext cx="8229600" cy="30586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itle 2">
            <a:extLst>
              <a:ext uri="{FF2B5EF4-FFF2-40B4-BE49-F238E27FC236}">
                <a16:creationId xmlns:a16="http://schemas.microsoft.com/office/drawing/2014/main" id="{10A7BB3A-79A1-864D-9673-17BABDCE9C08}"/>
              </a:ext>
            </a:extLst>
          </p:cNvPr>
          <p:cNvSpPr>
            <a:spLocks noGrp="1"/>
          </p:cNvSpPr>
          <p:nvPr>
            <p:ph type="title"/>
          </p:nvPr>
        </p:nvSpPr>
        <p:spPr>
          <a:xfrm>
            <a:off x="2123728" y="332656"/>
            <a:ext cx="6563072" cy="652934"/>
          </a:xfrm>
        </p:spPr>
        <p:txBody>
          <a:bodyPr>
            <a:normAutofit fontScale="90000"/>
          </a:bodyPr>
          <a:lstStyle/>
          <a:p>
            <a:r>
              <a:rPr lang="en-US" dirty="0"/>
              <a:t>Supervised vs Unsupervised Learning</a:t>
            </a:r>
          </a:p>
        </p:txBody>
      </p:sp>
      <p:sp>
        <p:nvSpPr>
          <p:cNvPr id="6" name="TextBox 5">
            <a:extLst>
              <a:ext uri="{FF2B5EF4-FFF2-40B4-BE49-F238E27FC236}">
                <a16:creationId xmlns:a16="http://schemas.microsoft.com/office/drawing/2014/main" id="{659BFFA2-DA94-DE41-8D57-D80CD9580C71}"/>
              </a:ext>
            </a:extLst>
          </p:cNvPr>
          <p:cNvSpPr txBox="1"/>
          <p:nvPr/>
        </p:nvSpPr>
        <p:spPr>
          <a:xfrm>
            <a:off x="348674" y="6495503"/>
            <a:ext cx="2528997" cy="253916"/>
          </a:xfrm>
          <a:prstGeom prst="rect">
            <a:avLst/>
          </a:prstGeom>
          <a:noFill/>
        </p:spPr>
        <p:txBody>
          <a:bodyPr wrap="square" rtlCol="0">
            <a:spAutoFit/>
          </a:bodyPr>
          <a:lstStyle/>
          <a:p>
            <a:r>
              <a:rPr lang="en-US" sz="1050" dirty="0"/>
              <a:t>Image source: </a:t>
            </a:r>
            <a:r>
              <a:rPr lang="de-DE" sz="1050" dirty="0">
                <a:hlinkClick r:id="rId4"/>
              </a:rPr>
              <a:t>https://www.athena.ie/</a:t>
            </a:r>
            <a:endParaRPr lang="en-US" sz="1050" dirty="0"/>
          </a:p>
        </p:txBody>
      </p:sp>
    </p:spTree>
    <p:extLst>
      <p:ext uri="{BB962C8B-B14F-4D97-AF65-F5344CB8AC3E}">
        <p14:creationId xmlns:p14="http://schemas.microsoft.com/office/powerpoint/2010/main" val="3114071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9C285C-36DD-1B4B-BA43-01C924FF3E8A}"/>
              </a:ext>
            </a:extLst>
          </p:cNvPr>
          <p:cNvSpPr>
            <a:spLocks noGrp="1"/>
          </p:cNvSpPr>
          <p:nvPr>
            <p:ph idx="1"/>
          </p:nvPr>
        </p:nvSpPr>
        <p:spPr/>
        <p:txBody>
          <a:bodyPr>
            <a:normAutofit/>
          </a:bodyPr>
          <a:lstStyle/>
          <a:p>
            <a:pPr marL="0" indent="0">
              <a:buNone/>
            </a:pPr>
            <a:r>
              <a:rPr lang="en-US" dirty="0"/>
              <a:t>For the following problems which type of learning is applied?</a:t>
            </a:r>
          </a:p>
          <a:p>
            <a:pPr marL="0" indent="0">
              <a:buNone/>
            </a:pPr>
            <a:endParaRPr lang="en-US" dirty="0"/>
          </a:p>
          <a:p>
            <a:pPr marL="0" indent="0">
              <a:buNone/>
            </a:pPr>
            <a:endParaRPr lang="en-US" dirty="0"/>
          </a:p>
          <a:p>
            <a:pPr marL="0" indent="0">
              <a:buNone/>
            </a:pPr>
            <a:endParaRPr lang="en-US" dirty="0"/>
          </a:p>
          <a:p>
            <a:pPr marL="0" indent="0">
              <a:buNone/>
            </a:pPr>
            <a:endParaRPr lang="en-US" sz="1700" dirty="0"/>
          </a:p>
          <a:p>
            <a:pPr marL="0" indent="0">
              <a:buNone/>
            </a:pPr>
            <a:endParaRPr lang="en-US" sz="1700" dirty="0"/>
          </a:p>
          <a:p>
            <a:pPr marL="457200" indent="-457200">
              <a:buFont typeface="+mj-lt"/>
              <a:buAutoNum type="arabicPeriod"/>
            </a:pPr>
            <a:r>
              <a:rPr lang="en-US" sz="1600" dirty="0"/>
              <a:t>You test a new drug on 50 patients. You measure their pulse-rate, temperature to gauge the effectiveness of the drug. You provide the measured parameters to a model. You see that the model divides the patients into two groups – Responsive and non-responsive</a:t>
            </a:r>
            <a:br>
              <a:rPr lang="en-US" sz="1600" dirty="0"/>
            </a:br>
            <a:endParaRPr lang="en-US" sz="1600" dirty="0"/>
          </a:p>
          <a:p>
            <a:pPr marL="457200" indent="-457200">
              <a:buFont typeface="+mj-lt"/>
              <a:buAutoNum type="arabicPeriod"/>
            </a:pPr>
            <a:r>
              <a:rPr lang="en-US" sz="1600" dirty="0"/>
              <a:t>You have 100 cards with some text on them. You label each card text as “positive” or “negative”. Now you feed an algorithm </a:t>
            </a:r>
            <a:r>
              <a:rPr lang="en-US" sz="1600" b="1" dirty="0"/>
              <a:t>pairs of text and label</a:t>
            </a:r>
            <a:r>
              <a:rPr lang="en-US" sz="1600" dirty="0"/>
              <a:t>. Now, you want it to identify if a text piece from a newspaper is positive or negative. You feed this text to the the algorithm and it gives the output – “positive”.</a:t>
            </a:r>
          </a:p>
          <a:p>
            <a:pPr marL="457200" indent="-457200">
              <a:buFont typeface="+mj-lt"/>
              <a:buAutoNum type="arabicPeriod"/>
            </a:pPr>
            <a:endParaRPr lang="de-DE" dirty="0"/>
          </a:p>
        </p:txBody>
      </p:sp>
      <p:sp>
        <p:nvSpPr>
          <p:cNvPr id="3" name="Title 2">
            <a:extLst>
              <a:ext uri="{FF2B5EF4-FFF2-40B4-BE49-F238E27FC236}">
                <a16:creationId xmlns:a16="http://schemas.microsoft.com/office/drawing/2014/main" id="{3E0318DB-C785-2A49-938A-976AA393921D}"/>
              </a:ext>
            </a:extLst>
          </p:cNvPr>
          <p:cNvSpPr>
            <a:spLocks noGrp="1"/>
          </p:cNvSpPr>
          <p:nvPr>
            <p:ph type="title"/>
          </p:nvPr>
        </p:nvSpPr>
        <p:spPr/>
        <p:txBody>
          <a:bodyPr>
            <a:normAutofit fontScale="90000"/>
          </a:bodyPr>
          <a:lstStyle/>
          <a:p>
            <a:r>
              <a:rPr lang="en-US" dirty="0"/>
              <a:t>Quiz 1: Supervised vs Unsupervised</a:t>
            </a:r>
          </a:p>
        </p:txBody>
      </p:sp>
      <p:sp>
        <p:nvSpPr>
          <p:cNvPr id="4" name="Rectangle 3">
            <a:extLst>
              <a:ext uri="{FF2B5EF4-FFF2-40B4-BE49-F238E27FC236}">
                <a16:creationId xmlns:a16="http://schemas.microsoft.com/office/drawing/2014/main" id="{402BE71C-23CF-7A49-8344-ABFA6B27C9BE}"/>
              </a:ext>
            </a:extLst>
          </p:cNvPr>
          <p:cNvSpPr/>
          <p:nvPr/>
        </p:nvSpPr>
        <p:spPr>
          <a:xfrm>
            <a:off x="1817370" y="2148840"/>
            <a:ext cx="2400300" cy="7200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 Supervised</a:t>
            </a:r>
          </a:p>
        </p:txBody>
      </p:sp>
      <p:sp>
        <p:nvSpPr>
          <p:cNvPr id="5" name="Rectangle 4">
            <a:extLst>
              <a:ext uri="{FF2B5EF4-FFF2-40B4-BE49-F238E27FC236}">
                <a16:creationId xmlns:a16="http://schemas.microsoft.com/office/drawing/2014/main" id="{3419E3B5-A9E0-3F43-9593-D7585F3F3897}"/>
              </a:ext>
            </a:extLst>
          </p:cNvPr>
          <p:cNvSpPr/>
          <p:nvPr/>
        </p:nvSpPr>
        <p:spPr>
          <a:xfrm>
            <a:off x="4572000" y="2148840"/>
            <a:ext cx="2400300" cy="7200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B. Unsupervised</a:t>
            </a:r>
          </a:p>
        </p:txBody>
      </p:sp>
    </p:spTree>
    <p:extLst>
      <p:ext uri="{BB962C8B-B14F-4D97-AF65-F5344CB8AC3E}">
        <p14:creationId xmlns:p14="http://schemas.microsoft.com/office/powerpoint/2010/main" val="4219423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285559-7E82-7241-ABFC-A01B5AA53E85}"/>
              </a:ext>
            </a:extLst>
          </p:cNvPr>
          <p:cNvSpPr>
            <a:spLocks noGrp="1"/>
          </p:cNvSpPr>
          <p:nvPr>
            <p:ph idx="1"/>
          </p:nvPr>
        </p:nvSpPr>
        <p:spPr>
          <a:xfrm>
            <a:off x="457200" y="1422072"/>
            <a:ext cx="6389077" cy="5306974"/>
          </a:xfrm>
        </p:spPr>
        <p:txBody>
          <a:bodyPr>
            <a:normAutofit lnSpcReduction="10000"/>
          </a:bodyPr>
          <a:lstStyle/>
          <a:p>
            <a:r>
              <a:rPr lang="en-US" sz="1600" b="1" dirty="0"/>
              <a:t>Class</a:t>
            </a:r>
          </a:p>
          <a:p>
            <a:pPr lvl="1"/>
            <a:r>
              <a:rPr lang="en-US" sz="1600" dirty="0"/>
              <a:t>These are output categories for the data </a:t>
            </a:r>
          </a:p>
          <a:p>
            <a:pPr lvl="1"/>
            <a:r>
              <a:rPr lang="en-US" sz="1600" dirty="0"/>
              <a:t>Each of the </a:t>
            </a:r>
            <a:r>
              <a:rPr lang="en-US" sz="1600" dirty="0">
                <a:solidFill>
                  <a:schemeClr val="accent6"/>
                </a:solidFill>
              </a:rPr>
              <a:t>“labels” </a:t>
            </a:r>
            <a:r>
              <a:rPr lang="en-US" sz="1600" dirty="0"/>
              <a:t>is a class (cell A, cell B, tumor, non-tumor, etc.)</a:t>
            </a:r>
          </a:p>
          <a:p>
            <a:pPr lvl="1"/>
            <a:r>
              <a:rPr lang="en-US" sz="1600" dirty="0"/>
              <a:t>For supervised learning these </a:t>
            </a:r>
            <a:r>
              <a:rPr lang="en-US" sz="1600" u="sng" dirty="0"/>
              <a:t>classes are predefined</a:t>
            </a:r>
          </a:p>
          <a:p>
            <a:pPr marL="457188" lvl="1" indent="0">
              <a:buNone/>
            </a:pPr>
            <a:endParaRPr lang="en-US" sz="1600" dirty="0"/>
          </a:p>
          <a:p>
            <a:r>
              <a:rPr lang="en-US" sz="1600" b="1" dirty="0"/>
              <a:t>Features</a:t>
            </a:r>
          </a:p>
          <a:p>
            <a:pPr lvl="1"/>
            <a:r>
              <a:rPr lang="en-US" sz="1600" dirty="0"/>
              <a:t>These are characteristics of the data</a:t>
            </a:r>
          </a:p>
          <a:p>
            <a:pPr lvl="1"/>
            <a:r>
              <a:rPr lang="en-US" sz="1600" dirty="0"/>
              <a:t>Examples:</a:t>
            </a:r>
          </a:p>
          <a:p>
            <a:pPr lvl="2"/>
            <a:r>
              <a:rPr lang="en-US" dirty="0"/>
              <a:t>Size, area, shape, circularity (quantitative)</a:t>
            </a:r>
          </a:p>
          <a:p>
            <a:pPr lvl="2"/>
            <a:r>
              <a:rPr lang="en-US" dirty="0"/>
              <a:t>Intensity, color, texture (qualitative)</a:t>
            </a:r>
          </a:p>
          <a:p>
            <a:pPr marL="914377" lvl="2" indent="0">
              <a:buNone/>
            </a:pPr>
            <a:endParaRPr lang="en-US" dirty="0">
              <a:solidFill>
                <a:schemeClr val="accent6"/>
              </a:solidFill>
            </a:endParaRPr>
          </a:p>
          <a:p>
            <a:r>
              <a:rPr lang="en-US" sz="1600" b="1" dirty="0">
                <a:solidFill>
                  <a:schemeClr val="tx2">
                    <a:lumMod val="50000"/>
                  </a:schemeClr>
                </a:solidFill>
              </a:rPr>
              <a:t>Dataset</a:t>
            </a:r>
          </a:p>
          <a:p>
            <a:pPr lvl="1"/>
            <a:r>
              <a:rPr lang="en-US" sz="1600" dirty="0">
                <a:solidFill>
                  <a:schemeClr val="tx2">
                    <a:lumMod val="50000"/>
                  </a:schemeClr>
                </a:solidFill>
              </a:rPr>
              <a:t>Set of samples. Each data point is called a sample</a:t>
            </a:r>
          </a:p>
          <a:p>
            <a:pPr lvl="1"/>
            <a:r>
              <a:rPr lang="en-US" sz="1600" dirty="0">
                <a:solidFill>
                  <a:schemeClr val="tx2">
                    <a:lumMod val="50000"/>
                  </a:schemeClr>
                </a:solidFill>
              </a:rPr>
              <a:t>In supervised learning, a dataset consists of set of pairs - </a:t>
            </a:r>
            <a:r>
              <a:rPr lang="en-US" sz="1600" dirty="0">
                <a:solidFill>
                  <a:schemeClr val="accent6"/>
                </a:solidFill>
              </a:rPr>
              <a:t>sample, class</a:t>
            </a:r>
          </a:p>
          <a:p>
            <a:pPr lvl="2"/>
            <a:r>
              <a:rPr lang="en-US" dirty="0">
                <a:solidFill>
                  <a:schemeClr val="tx2">
                    <a:lumMod val="50000"/>
                  </a:schemeClr>
                </a:solidFill>
              </a:rPr>
              <a:t>E.g. { (</a:t>
            </a:r>
            <a:r>
              <a:rPr lang="en-US" dirty="0">
                <a:solidFill>
                  <a:schemeClr val="accent1"/>
                </a:solidFill>
              </a:rPr>
              <a:t>cell 1</a:t>
            </a:r>
            <a:r>
              <a:rPr lang="en-US" dirty="0">
                <a:solidFill>
                  <a:schemeClr val="tx2">
                    <a:lumMod val="50000"/>
                  </a:schemeClr>
                </a:solidFill>
              </a:rPr>
              <a:t>, </a:t>
            </a:r>
            <a:r>
              <a:rPr lang="en-US" dirty="0">
                <a:solidFill>
                  <a:schemeClr val="accent6"/>
                </a:solidFill>
              </a:rPr>
              <a:t>tumorous</a:t>
            </a:r>
            <a:r>
              <a:rPr lang="en-US" dirty="0">
                <a:solidFill>
                  <a:schemeClr val="tx2">
                    <a:lumMod val="50000"/>
                  </a:schemeClr>
                </a:solidFill>
              </a:rPr>
              <a:t>), (</a:t>
            </a:r>
            <a:r>
              <a:rPr lang="en-US" dirty="0">
                <a:solidFill>
                  <a:schemeClr val="accent1"/>
                </a:solidFill>
              </a:rPr>
              <a:t>cell 2</a:t>
            </a:r>
            <a:r>
              <a:rPr lang="en-US" dirty="0">
                <a:solidFill>
                  <a:schemeClr val="tx2">
                    <a:lumMod val="50000"/>
                  </a:schemeClr>
                </a:solidFill>
              </a:rPr>
              <a:t>, </a:t>
            </a:r>
            <a:r>
              <a:rPr lang="en-US" dirty="0">
                <a:solidFill>
                  <a:schemeClr val="accent6"/>
                </a:solidFill>
              </a:rPr>
              <a:t>tumorous</a:t>
            </a:r>
            <a:r>
              <a:rPr lang="en-US" dirty="0">
                <a:solidFill>
                  <a:schemeClr val="tx2">
                    <a:lumMod val="50000"/>
                  </a:schemeClr>
                </a:solidFill>
              </a:rPr>
              <a:t>), (</a:t>
            </a:r>
            <a:r>
              <a:rPr lang="en-US" dirty="0">
                <a:solidFill>
                  <a:schemeClr val="accent1"/>
                </a:solidFill>
              </a:rPr>
              <a:t>cell 3</a:t>
            </a:r>
            <a:r>
              <a:rPr lang="en-US" dirty="0">
                <a:solidFill>
                  <a:schemeClr val="tx2">
                    <a:lumMod val="50000"/>
                  </a:schemeClr>
                </a:solidFill>
              </a:rPr>
              <a:t>, </a:t>
            </a:r>
            <a:r>
              <a:rPr lang="en-US" dirty="0">
                <a:solidFill>
                  <a:schemeClr val="accent6"/>
                </a:solidFill>
              </a:rPr>
              <a:t>non-tumorous</a:t>
            </a:r>
            <a:r>
              <a:rPr lang="en-US" dirty="0">
                <a:solidFill>
                  <a:schemeClr val="tx2">
                    <a:lumMod val="50000"/>
                  </a:schemeClr>
                </a:solidFill>
              </a:rPr>
              <a:t>), ….}</a:t>
            </a:r>
          </a:p>
          <a:p>
            <a:pPr lvl="1"/>
            <a:r>
              <a:rPr lang="en-US" sz="1600" dirty="0">
                <a:solidFill>
                  <a:schemeClr val="tx2">
                    <a:lumMod val="50000"/>
                  </a:schemeClr>
                </a:solidFill>
              </a:rPr>
              <a:t>In unsupervised learning, the dataset consists of only samples </a:t>
            </a:r>
          </a:p>
          <a:p>
            <a:pPr lvl="2"/>
            <a:r>
              <a:rPr lang="en-US" dirty="0">
                <a:solidFill>
                  <a:schemeClr val="tx2">
                    <a:lumMod val="50000"/>
                  </a:schemeClr>
                </a:solidFill>
              </a:rPr>
              <a:t>E.g. { cell A, cell B, cell A, cell C, … }</a:t>
            </a:r>
          </a:p>
          <a:p>
            <a:pPr marL="457188" lvl="1" indent="0">
              <a:buNone/>
            </a:pPr>
            <a:endParaRPr lang="en-US" dirty="0">
              <a:solidFill>
                <a:schemeClr val="tx2">
                  <a:lumMod val="50000"/>
                </a:schemeClr>
              </a:solidFill>
            </a:endParaRPr>
          </a:p>
        </p:txBody>
      </p:sp>
      <p:sp>
        <p:nvSpPr>
          <p:cNvPr id="3" name="Title 2">
            <a:extLst>
              <a:ext uri="{FF2B5EF4-FFF2-40B4-BE49-F238E27FC236}">
                <a16:creationId xmlns:a16="http://schemas.microsoft.com/office/drawing/2014/main" id="{4112D81A-8624-A94A-AD66-20902E46883F}"/>
              </a:ext>
            </a:extLst>
          </p:cNvPr>
          <p:cNvSpPr>
            <a:spLocks noGrp="1"/>
          </p:cNvSpPr>
          <p:nvPr>
            <p:ph type="title"/>
          </p:nvPr>
        </p:nvSpPr>
        <p:spPr/>
        <p:txBody>
          <a:bodyPr/>
          <a:lstStyle/>
          <a:p>
            <a:r>
              <a:rPr lang="en-US" dirty="0"/>
              <a:t>Class, Features &amp; Dataset</a:t>
            </a:r>
          </a:p>
        </p:txBody>
      </p:sp>
      <p:pic>
        <p:nvPicPr>
          <p:cNvPr id="4" name="Content Placeholder 3">
            <a:extLst>
              <a:ext uri="{FF2B5EF4-FFF2-40B4-BE49-F238E27FC236}">
                <a16:creationId xmlns:a16="http://schemas.microsoft.com/office/drawing/2014/main" id="{BD45A8FB-AB86-EC4B-80C8-D3B3E00FCFF1}"/>
              </a:ext>
            </a:extLst>
          </p:cNvPr>
          <p:cNvPicPr>
            <a:picLocks noChangeAspect="1"/>
          </p:cNvPicPr>
          <p:nvPr/>
        </p:nvPicPr>
        <p:blipFill>
          <a:blip r:embed="rId2"/>
          <a:stretch>
            <a:fillRect/>
          </a:stretch>
        </p:blipFill>
        <p:spPr>
          <a:xfrm>
            <a:off x="7020272" y="842266"/>
            <a:ext cx="984629" cy="939581"/>
          </a:xfrm>
          <a:prstGeom prst="rect">
            <a:avLst/>
          </a:prstGeom>
        </p:spPr>
      </p:pic>
      <p:pic>
        <p:nvPicPr>
          <p:cNvPr id="5" name="Picture 4">
            <a:extLst>
              <a:ext uri="{FF2B5EF4-FFF2-40B4-BE49-F238E27FC236}">
                <a16:creationId xmlns:a16="http://schemas.microsoft.com/office/drawing/2014/main" id="{9DA74CF1-67A5-1547-BD8D-FF85A518952F}"/>
              </a:ext>
            </a:extLst>
          </p:cNvPr>
          <p:cNvPicPr>
            <a:picLocks noChangeAspect="1"/>
          </p:cNvPicPr>
          <p:nvPr/>
        </p:nvPicPr>
        <p:blipFill>
          <a:blip r:embed="rId3"/>
          <a:stretch>
            <a:fillRect/>
          </a:stretch>
        </p:blipFill>
        <p:spPr>
          <a:xfrm>
            <a:off x="8004901" y="833905"/>
            <a:ext cx="1029562" cy="1003987"/>
          </a:xfrm>
          <a:prstGeom prst="rect">
            <a:avLst/>
          </a:prstGeom>
        </p:spPr>
      </p:pic>
      <p:sp>
        <p:nvSpPr>
          <p:cNvPr id="7" name="Rectangle 6">
            <a:extLst>
              <a:ext uri="{FF2B5EF4-FFF2-40B4-BE49-F238E27FC236}">
                <a16:creationId xmlns:a16="http://schemas.microsoft.com/office/drawing/2014/main" id="{8BA49E11-EBD7-1B41-A97A-973D8FCB9E83}"/>
              </a:ext>
            </a:extLst>
          </p:cNvPr>
          <p:cNvSpPr/>
          <p:nvPr/>
        </p:nvSpPr>
        <p:spPr>
          <a:xfrm>
            <a:off x="7512586" y="1934640"/>
            <a:ext cx="1322798" cy="523220"/>
          </a:xfrm>
          <a:prstGeom prst="rect">
            <a:avLst/>
          </a:prstGeom>
        </p:spPr>
        <p:txBody>
          <a:bodyPr wrap="none">
            <a:spAutoFit/>
          </a:bodyPr>
          <a:lstStyle/>
          <a:p>
            <a:r>
              <a:rPr lang="en-US" sz="1400" i="1" dirty="0">
                <a:solidFill>
                  <a:srgbClr val="17375E"/>
                </a:solidFill>
              </a:rPr>
              <a:t>Classes:</a:t>
            </a:r>
          </a:p>
          <a:p>
            <a:r>
              <a:rPr lang="en-US" sz="1400" i="1" dirty="0">
                <a:solidFill>
                  <a:srgbClr val="17375E"/>
                </a:solidFill>
              </a:rPr>
              <a:t>apple  - banana</a:t>
            </a:r>
            <a:endParaRPr lang="en-US" sz="1600" i="1" dirty="0"/>
          </a:p>
        </p:txBody>
      </p:sp>
      <p:sp>
        <p:nvSpPr>
          <p:cNvPr id="8" name="Rectangle 7">
            <a:extLst>
              <a:ext uri="{FF2B5EF4-FFF2-40B4-BE49-F238E27FC236}">
                <a16:creationId xmlns:a16="http://schemas.microsoft.com/office/drawing/2014/main" id="{70FDD406-AFAE-2149-A36C-D4AD86B572DC}"/>
              </a:ext>
            </a:extLst>
          </p:cNvPr>
          <p:cNvSpPr/>
          <p:nvPr/>
        </p:nvSpPr>
        <p:spPr>
          <a:xfrm>
            <a:off x="7512586" y="3230590"/>
            <a:ext cx="1460208" cy="1169551"/>
          </a:xfrm>
          <a:prstGeom prst="rect">
            <a:avLst/>
          </a:prstGeom>
        </p:spPr>
        <p:txBody>
          <a:bodyPr wrap="none">
            <a:spAutoFit/>
          </a:bodyPr>
          <a:lstStyle/>
          <a:p>
            <a:r>
              <a:rPr lang="en-US" sz="1400" i="1" dirty="0">
                <a:solidFill>
                  <a:srgbClr val="17375E"/>
                </a:solidFill>
              </a:rPr>
              <a:t>Suitable features:</a:t>
            </a:r>
          </a:p>
          <a:p>
            <a:r>
              <a:rPr lang="en-US" sz="1400" i="1" dirty="0">
                <a:solidFill>
                  <a:srgbClr val="17375E"/>
                </a:solidFill>
              </a:rPr>
              <a:t>color</a:t>
            </a:r>
          </a:p>
          <a:p>
            <a:r>
              <a:rPr lang="en-US" sz="1400" i="1" dirty="0">
                <a:solidFill>
                  <a:srgbClr val="17375E"/>
                </a:solidFill>
              </a:rPr>
              <a:t>size</a:t>
            </a:r>
          </a:p>
          <a:p>
            <a:r>
              <a:rPr lang="en-US" sz="1400" i="1" dirty="0">
                <a:solidFill>
                  <a:srgbClr val="17375E"/>
                </a:solidFill>
              </a:rPr>
              <a:t>shape</a:t>
            </a:r>
          </a:p>
          <a:p>
            <a:r>
              <a:rPr lang="en-US" sz="1400" i="1" dirty="0">
                <a:solidFill>
                  <a:srgbClr val="17375E"/>
                </a:solidFill>
              </a:rPr>
              <a:t>…</a:t>
            </a:r>
          </a:p>
        </p:txBody>
      </p:sp>
    </p:spTree>
    <p:extLst>
      <p:ext uri="{BB962C8B-B14F-4D97-AF65-F5344CB8AC3E}">
        <p14:creationId xmlns:p14="http://schemas.microsoft.com/office/powerpoint/2010/main" val="164426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5E4A6-BB88-5A43-B485-67E5B9675C81}"/>
              </a:ext>
            </a:extLst>
          </p:cNvPr>
          <p:cNvSpPr>
            <a:spLocks noGrp="1"/>
          </p:cNvSpPr>
          <p:nvPr>
            <p:ph type="title"/>
          </p:nvPr>
        </p:nvSpPr>
        <p:spPr/>
        <p:txBody>
          <a:bodyPr/>
          <a:lstStyle/>
          <a:p>
            <a:r>
              <a:rPr lang="en-US" dirty="0"/>
              <a:t>Course schedule</a:t>
            </a:r>
          </a:p>
        </p:txBody>
      </p:sp>
      <p:sp>
        <p:nvSpPr>
          <p:cNvPr id="3" name="Content Placeholder 2">
            <a:extLst>
              <a:ext uri="{FF2B5EF4-FFF2-40B4-BE49-F238E27FC236}">
                <a16:creationId xmlns:a16="http://schemas.microsoft.com/office/drawing/2014/main" id="{35282DC3-67FB-AA4E-B02D-C0185C4FE983}"/>
              </a:ext>
            </a:extLst>
          </p:cNvPr>
          <p:cNvSpPr>
            <a:spLocks noGrp="1"/>
          </p:cNvSpPr>
          <p:nvPr>
            <p:ph idx="1"/>
          </p:nvPr>
        </p:nvSpPr>
        <p:spPr>
          <a:xfrm>
            <a:off x="457200" y="1228430"/>
            <a:ext cx="8229600" cy="5036130"/>
          </a:xfrm>
        </p:spPr>
        <p:txBody>
          <a:bodyPr>
            <a:noAutofit/>
          </a:bodyPr>
          <a:lstStyle/>
          <a:p>
            <a:r>
              <a:rPr lang="en-US" sz="1300" b="1" dirty="0"/>
              <a:t>Day 1 (Mon 3.5.)</a:t>
            </a:r>
          </a:p>
          <a:p>
            <a:pPr lvl="1"/>
            <a:r>
              <a:rPr lang="en-US" sz="1300" dirty="0"/>
              <a:t>Image basics, visualization, measurements</a:t>
            </a:r>
          </a:p>
          <a:p>
            <a:pPr lvl="1"/>
            <a:r>
              <a:rPr lang="en-US" sz="1300" dirty="0"/>
              <a:t>Spot detection</a:t>
            </a:r>
          </a:p>
          <a:p>
            <a:pPr lvl="1"/>
            <a:r>
              <a:rPr lang="en-US" sz="1300" dirty="0"/>
              <a:t>Segmentation  (start)</a:t>
            </a:r>
          </a:p>
          <a:p>
            <a:pPr lvl="1"/>
            <a:endParaRPr lang="en-US" sz="1300" dirty="0"/>
          </a:p>
          <a:p>
            <a:r>
              <a:rPr lang="en-US" sz="1300" b="1" dirty="0"/>
              <a:t>Day 2 (Tue 4.5.)</a:t>
            </a:r>
          </a:p>
          <a:p>
            <a:pPr lvl="1"/>
            <a:r>
              <a:rPr lang="en-US" sz="1300" dirty="0"/>
              <a:t>Visit LMF</a:t>
            </a:r>
          </a:p>
          <a:p>
            <a:pPr lvl="1"/>
            <a:r>
              <a:rPr lang="en-US" sz="1300" dirty="0"/>
              <a:t>Segmentation (cont’d)</a:t>
            </a:r>
          </a:p>
          <a:p>
            <a:pPr lvl="1"/>
            <a:r>
              <a:rPr lang="en-US" sz="1300" dirty="0"/>
              <a:t>Mathematical background: image filters, morphology</a:t>
            </a:r>
          </a:p>
          <a:p>
            <a:pPr lvl="1"/>
            <a:endParaRPr lang="en-US" sz="1300" dirty="0"/>
          </a:p>
          <a:p>
            <a:r>
              <a:rPr lang="en-US" sz="1300" b="1" dirty="0"/>
              <a:t>Day 3 (Wed 5.5.)</a:t>
            </a:r>
            <a:r>
              <a:rPr lang="en-US" sz="1300" dirty="0"/>
              <a:t> </a:t>
            </a:r>
          </a:p>
          <a:p>
            <a:pPr lvl="1"/>
            <a:r>
              <a:rPr lang="en-US" sz="1300" dirty="0"/>
              <a:t>Advanced segmentation: Machine learning with </a:t>
            </a:r>
            <a:r>
              <a:rPr lang="en-US" sz="1300" dirty="0" err="1"/>
              <a:t>Ilastik</a:t>
            </a:r>
            <a:endParaRPr lang="en-US" sz="1300" dirty="0"/>
          </a:p>
          <a:p>
            <a:pPr lvl="1"/>
            <a:r>
              <a:rPr lang="en-US" sz="1300" dirty="0"/>
              <a:t>IJ Macro (start)</a:t>
            </a:r>
          </a:p>
          <a:p>
            <a:pPr lvl="1"/>
            <a:endParaRPr lang="en-US" sz="1300" dirty="0"/>
          </a:p>
          <a:p>
            <a:r>
              <a:rPr lang="en-US" sz="1300" b="1" dirty="0"/>
              <a:t>Day 4 (Thu 6.5.) </a:t>
            </a:r>
          </a:p>
          <a:p>
            <a:pPr lvl="1"/>
            <a:r>
              <a:rPr lang="en-US" sz="1300" dirty="0"/>
              <a:t>IJ Macro (cont’d)</a:t>
            </a:r>
          </a:p>
          <a:p>
            <a:pPr lvl="1"/>
            <a:r>
              <a:rPr lang="en-US" sz="1300" dirty="0"/>
              <a:t>3D data: visualization and analysis</a:t>
            </a:r>
          </a:p>
          <a:p>
            <a:pPr lvl="1"/>
            <a:endParaRPr lang="en-US" sz="1300" dirty="0"/>
          </a:p>
          <a:p>
            <a:r>
              <a:rPr lang="en-US" sz="1300" b="1" dirty="0"/>
              <a:t>Day 5 (Fri 7.5.) </a:t>
            </a:r>
          </a:p>
          <a:p>
            <a:pPr lvl="1"/>
            <a:r>
              <a:rPr lang="en-DE" sz="1300" dirty="0"/>
              <a:t>Image registration, image stitching</a:t>
            </a:r>
          </a:p>
          <a:p>
            <a:pPr lvl="1"/>
            <a:r>
              <a:rPr lang="en-DE" sz="1300" dirty="0"/>
              <a:t>Time sequence analysis and tracking </a:t>
            </a:r>
          </a:p>
          <a:p>
            <a:pPr lvl="1"/>
            <a:r>
              <a:rPr lang="en-US" sz="1300" dirty="0"/>
              <a:t>Good practices</a:t>
            </a:r>
            <a:endParaRPr lang="en-DE" sz="1300" dirty="0"/>
          </a:p>
        </p:txBody>
      </p:sp>
    </p:spTree>
    <p:extLst>
      <p:ext uri="{BB962C8B-B14F-4D97-AF65-F5344CB8AC3E}">
        <p14:creationId xmlns:p14="http://schemas.microsoft.com/office/powerpoint/2010/main" val="155824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37F5EF-C00D-5844-BF7F-5AEA20F8FBFF}"/>
              </a:ext>
            </a:extLst>
          </p:cNvPr>
          <p:cNvSpPr>
            <a:spLocks noGrp="1"/>
          </p:cNvSpPr>
          <p:nvPr>
            <p:ph idx="1"/>
          </p:nvPr>
        </p:nvSpPr>
        <p:spPr/>
        <p:txBody>
          <a:bodyPr>
            <a:normAutofit lnSpcReduction="10000"/>
          </a:bodyPr>
          <a:lstStyle/>
          <a:p>
            <a:pPr marL="0" indent="0">
              <a:buNone/>
            </a:pPr>
            <a:r>
              <a:rPr lang="en-US" dirty="0"/>
              <a:t>Which of the following are classes and which are features?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457200" indent="-457200">
              <a:buFont typeface="+mj-lt"/>
              <a:buAutoNum type="arabicPeriod"/>
            </a:pPr>
            <a:r>
              <a:rPr lang="en-US" sz="1900" dirty="0"/>
              <a:t>You measured the GFP expression level of many cells. Depending on expression level you categorize the cell as WT or mutant.</a:t>
            </a:r>
          </a:p>
          <a:p>
            <a:pPr marL="1028700" lvl="1">
              <a:buFont typeface="+mj-lt"/>
              <a:buAutoNum type="arabicPeriod"/>
            </a:pPr>
            <a:r>
              <a:rPr lang="en-US" sz="1700" dirty="0"/>
              <a:t>GFP expression level: feature or class? </a:t>
            </a:r>
          </a:p>
          <a:p>
            <a:pPr marL="1028700" lvl="1">
              <a:buFont typeface="+mj-lt"/>
              <a:buAutoNum type="arabicPeriod"/>
            </a:pPr>
            <a:r>
              <a:rPr lang="en-US" sz="1700" dirty="0"/>
              <a:t>WT/mutant: features or classes?</a:t>
            </a:r>
          </a:p>
          <a:p>
            <a:pPr marL="457200" indent="-457200">
              <a:buFont typeface="+mj-lt"/>
              <a:buAutoNum type="arabicPeriod"/>
            </a:pPr>
            <a:endParaRPr lang="en-US" dirty="0"/>
          </a:p>
          <a:p>
            <a:pPr marL="457200" indent="-457200">
              <a:buFont typeface="+mj-lt"/>
              <a:buAutoNum type="arabicPeriod"/>
            </a:pPr>
            <a:r>
              <a:rPr lang="en-US" dirty="0"/>
              <a:t>We want to distinguish between healthy and sick human lungs based on x-ray images. Therefore we measure lung size, symmetry, contrast,…</a:t>
            </a:r>
          </a:p>
          <a:p>
            <a:pPr marL="1028700" lvl="1">
              <a:buFont typeface="+mj-lt"/>
              <a:buAutoNum type="arabicPeriod"/>
            </a:pPr>
            <a:r>
              <a:rPr lang="en-US" dirty="0"/>
              <a:t>healthy/sick: features or classes?</a:t>
            </a:r>
          </a:p>
          <a:p>
            <a:pPr marL="1028700" lvl="1">
              <a:buFont typeface="+mj-lt"/>
              <a:buAutoNum type="arabicPeriod"/>
            </a:pPr>
            <a:r>
              <a:rPr lang="en-US" dirty="0"/>
              <a:t>Size, symmetry,..: features or classes?</a:t>
            </a:r>
          </a:p>
        </p:txBody>
      </p:sp>
      <p:sp>
        <p:nvSpPr>
          <p:cNvPr id="3" name="Title 2">
            <a:extLst>
              <a:ext uri="{FF2B5EF4-FFF2-40B4-BE49-F238E27FC236}">
                <a16:creationId xmlns:a16="http://schemas.microsoft.com/office/drawing/2014/main" id="{47D4F0D0-1D05-5C49-B977-58F4C698950F}"/>
              </a:ext>
            </a:extLst>
          </p:cNvPr>
          <p:cNvSpPr>
            <a:spLocks noGrp="1"/>
          </p:cNvSpPr>
          <p:nvPr>
            <p:ph type="title"/>
          </p:nvPr>
        </p:nvSpPr>
        <p:spPr/>
        <p:txBody>
          <a:bodyPr/>
          <a:lstStyle/>
          <a:p>
            <a:r>
              <a:rPr lang="en-US" dirty="0"/>
              <a:t>Quiz 2: Class or feature?</a:t>
            </a:r>
          </a:p>
        </p:txBody>
      </p:sp>
      <p:sp>
        <p:nvSpPr>
          <p:cNvPr id="4" name="Rectangle 3">
            <a:extLst>
              <a:ext uri="{FF2B5EF4-FFF2-40B4-BE49-F238E27FC236}">
                <a16:creationId xmlns:a16="http://schemas.microsoft.com/office/drawing/2014/main" id="{3D5E7F8B-1569-4A43-96AF-70D17CE23BBA}"/>
              </a:ext>
            </a:extLst>
          </p:cNvPr>
          <p:cNvSpPr/>
          <p:nvPr/>
        </p:nvSpPr>
        <p:spPr>
          <a:xfrm>
            <a:off x="1794510" y="1954530"/>
            <a:ext cx="2400300" cy="7200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 Class</a:t>
            </a:r>
          </a:p>
        </p:txBody>
      </p:sp>
      <p:sp>
        <p:nvSpPr>
          <p:cNvPr id="5" name="Rectangle 4">
            <a:extLst>
              <a:ext uri="{FF2B5EF4-FFF2-40B4-BE49-F238E27FC236}">
                <a16:creationId xmlns:a16="http://schemas.microsoft.com/office/drawing/2014/main" id="{C33D1DF6-5F0E-8F49-9344-01D0F3906DA1}"/>
              </a:ext>
            </a:extLst>
          </p:cNvPr>
          <p:cNvSpPr/>
          <p:nvPr/>
        </p:nvSpPr>
        <p:spPr>
          <a:xfrm>
            <a:off x="4652010" y="1954530"/>
            <a:ext cx="2400300" cy="7200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B. Feature</a:t>
            </a:r>
          </a:p>
        </p:txBody>
      </p:sp>
    </p:spTree>
    <p:extLst>
      <p:ext uri="{BB962C8B-B14F-4D97-AF65-F5344CB8AC3E}">
        <p14:creationId xmlns:p14="http://schemas.microsoft.com/office/powerpoint/2010/main" val="939155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2817BC-A95E-924C-9C47-5860747013E0}"/>
              </a:ext>
            </a:extLst>
          </p:cNvPr>
          <p:cNvSpPr>
            <a:spLocks noGrp="1"/>
          </p:cNvSpPr>
          <p:nvPr>
            <p:ph idx="1"/>
          </p:nvPr>
        </p:nvSpPr>
        <p:spPr>
          <a:xfrm>
            <a:off x="662940" y="1245870"/>
            <a:ext cx="3840480" cy="4103057"/>
          </a:xfrm>
        </p:spPr>
        <p:txBody>
          <a:bodyPr>
            <a:normAutofit/>
          </a:bodyPr>
          <a:lstStyle/>
          <a:p>
            <a:pPr marL="0" indent="0">
              <a:buNone/>
            </a:pPr>
            <a:r>
              <a:rPr lang="en-US" sz="1800" dirty="0"/>
              <a:t>Classification can mean different things in the context of images:</a:t>
            </a:r>
            <a:br>
              <a:rPr lang="en-US" sz="1800" dirty="0"/>
            </a:br>
            <a:endParaRPr lang="en-US" sz="1800" dirty="0"/>
          </a:p>
          <a:p>
            <a:r>
              <a:rPr lang="en-US" sz="1800" dirty="0"/>
              <a:t>Classify each pixel – </a:t>
            </a:r>
            <a:r>
              <a:rPr lang="en-US" sz="1800" b="1" dirty="0"/>
              <a:t>pixel based classification</a:t>
            </a:r>
            <a:br>
              <a:rPr lang="en-US" sz="1800" b="1" dirty="0"/>
            </a:br>
            <a:endParaRPr lang="en-US" sz="1800" b="1" dirty="0"/>
          </a:p>
          <a:p>
            <a:r>
              <a:rPr lang="en-US" sz="1800" dirty="0"/>
              <a:t>Classify different objects present in an image – </a:t>
            </a:r>
            <a:r>
              <a:rPr lang="en-US" sz="1800" b="1" dirty="0"/>
              <a:t>object based classification</a:t>
            </a:r>
          </a:p>
          <a:p>
            <a:endParaRPr lang="en-US" sz="1800" dirty="0"/>
          </a:p>
          <a:p>
            <a:pPr marL="0" indent="0">
              <a:buNone/>
            </a:pPr>
            <a:endParaRPr lang="en-US" sz="1600" dirty="0"/>
          </a:p>
        </p:txBody>
      </p:sp>
      <p:sp>
        <p:nvSpPr>
          <p:cNvPr id="3" name="Title 2">
            <a:extLst>
              <a:ext uri="{FF2B5EF4-FFF2-40B4-BE49-F238E27FC236}">
                <a16:creationId xmlns:a16="http://schemas.microsoft.com/office/drawing/2014/main" id="{4B29105B-AD64-4C47-9500-5BACFF1B2431}"/>
              </a:ext>
            </a:extLst>
          </p:cNvPr>
          <p:cNvSpPr>
            <a:spLocks noGrp="1"/>
          </p:cNvSpPr>
          <p:nvPr>
            <p:ph type="title"/>
          </p:nvPr>
        </p:nvSpPr>
        <p:spPr>
          <a:xfrm>
            <a:off x="2123728" y="205740"/>
            <a:ext cx="6563072" cy="868680"/>
          </a:xfrm>
        </p:spPr>
        <p:txBody>
          <a:bodyPr>
            <a:noAutofit/>
          </a:bodyPr>
          <a:lstStyle/>
          <a:p>
            <a:r>
              <a:rPr lang="en-US" sz="2800" dirty="0"/>
              <a:t>Classification </a:t>
            </a:r>
            <a:r>
              <a:rPr lang="en-US" sz="2800"/>
              <a:t>in the </a:t>
            </a:r>
            <a:r>
              <a:rPr lang="en-US" sz="2800" dirty="0"/>
              <a:t>context of images</a:t>
            </a:r>
          </a:p>
        </p:txBody>
      </p:sp>
      <p:grpSp>
        <p:nvGrpSpPr>
          <p:cNvPr id="6" name="Group 5">
            <a:extLst>
              <a:ext uri="{FF2B5EF4-FFF2-40B4-BE49-F238E27FC236}">
                <a16:creationId xmlns:a16="http://schemas.microsoft.com/office/drawing/2014/main" id="{03656A29-C9A8-574C-9230-C8946D41BB3B}"/>
              </a:ext>
            </a:extLst>
          </p:cNvPr>
          <p:cNvGrpSpPr/>
          <p:nvPr/>
        </p:nvGrpSpPr>
        <p:grpSpPr>
          <a:xfrm>
            <a:off x="5323599" y="1207622"/>
            <a:ext cx="3363201" cy="1338854"/>
            <a:chOff x="949130" y="1850534"/>
            <a:chExt cx="3363201" cy="1338854"/>
          </a:xfrm>
        </p:grpSpPr>
        <p:grpSp>
          <p:nvGrpSpPr>
            <p:cNvPr id="8" name="Group 7">
              <a:extLst>
                <a:ext uri="{FF2B5EF4-FFF2-40B4-BE49-F238E27FC236}">
                  <a16:creationId xmlns:a16="http://schemas.microsoft.com/office/drawing/2014/main" id="{569C77C3-F64B-904A-9DAB-B92C3EEABE9E}"/>
                </a:ext>
              </a:extLst>
            </p:cNvPr>
            <p:cNvGrpSpPr/>
            <p:nvPr/>
          </p:nvGrpSpPr>
          <p:grpSpPr>
            <a:xfrm>
              <a:off x="1043608" y="2205965"/>
              <a:ext cx="3268723" cy="983423"/>
              <a:chOff x="1043608" y="1844824"/>
              <a:chExt cx="3268723" cy="983423"/>
            </a:xfrm>
          </p:grpSpPr>
          <p:grpSp>
            <p:nvGrpSpPr>
              <p:cNvPr id="11" name="Group 10">
                <a:extLst>
                  <a:ext uri="{FF2B5EF4-FFF2-40B4-BE49-F238E27FC236}">
                    <a16:creationId xmlns:a16="http://schemas.microsoft.com/office/drawing/2014/main" id="{CDBE45BF-E7AA-A84A-BC2F-A24BF247E3F7}"/>
                  </a:ext>
                </a:extLst>
              </p:cNvPr>
              <p:cNvGrpSpPr/>
              <p:nvPr/>
            </p:nvGrpSpPr>
            <p:grpSpPr>
              <a:xfrm>
                <a:off x="3059832" y="1844824"/>
                <a:ext cx="1252499" cy="983423"/>
                <a:chOff x="7957142" y="2430302"/>
                <a:chExt cx="1252499" cy="983423"/>
              </a:xfrm>
            </p:grpSpPr>
            <p:sp>
              <p:nvSpPr>
                <p:cNvPr id="14" name="Rectangle 13">
                  <a:extLst>
                    <a:ext uri="{FF2B5EF4-FFF2-40B4-BE49-F238E27FC236}">
                      <a16:creationId xmlns:a16="http://schemas.microsoft.com/office/drawing/2014/main" id="{BF7020F0-3712-9440-A086-CB94F623ADFF}"/>
                    </a:ext>
                  </a:extLst>
                </p:cNvPr>
                <p:cNvSpPr/>
                <p:nvPr/>
              </p:nvSpPr>
              <p:spPr>
                <a:xfrm>
                  <a:off x="7957142" y="2430302"/>
                  <a:ext cx="432048" cy="393458"/>
                </a:xfrm>
                <a:prstGeom prst="rect">
                  <a:avLst/>
                </a:prstGeom>
                <a:solidFill>
                  <a:srgbClr val="FFDC5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BCE435-980B-0948-9FAC-4647B5A8BA0A}"/>
                    </a:ext>
                  </a:extLst>
                </p:cNvPr>
                <p:cNvSpPr/>
                <p:nvPr/>
              </p:nvSpPr>
              <p:spPr>
                <a:xfrm>
                  <a:off x="7957142" y="3020267"/>
                  <a:ext cx="432048" cy="39345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ECF8079-7596-8445-AE32-A27EAD589AAC}"/>
                    </a:ext>
                  </a:extLst>
                </p:cNvPr>
                <p:cNvSpPr txBox="1"/>
                <p:nvPr/>
              </p:nvSpPr>
              <p:spPr>
                <a:xfrm>
                  <a:off x="8389190" y="2513290"/>
                  <a:ext cx="526106" cy="261610"/>
                </a:xfrm>
                <a:prstGeom prst="rect">
                  <a:avLst/>
                </a:prstGeom>
                <a:noFill/>
              </p:spPr>
              <p:txBody>
                <a:bodyPr wrap="none" rtlCol="0">
                  <a:spAutoFit/>
                </a:bodyPr>
                <a:lstStyle/>
                <a:p>
                  <a:r>
                    <a:rPr lang="en-US" sz="1100" dirty="0"/>
                    <a:t>nuclei</a:t>
                  </a:r>
                </a:p>
              </p:txBody>
            </p:sp>
            <p:sp>
              <p:nvSpPr>
                <p:cNvPr id="17" name="TextBox 16">
                  <a:extLst>
                    <a:ext uri="{FF2B5EF4-FFF2-40B4-BE49-F238E27FC236}">
                      <a16:creationId xmlns:a16="http://schemas.microsoft.com/office/drawing/2014/main" id="{23850FEA-FCD4-1A45-BF0A-5FEA90FE72F6}"/>
                    </a:ext>
                  </a:extLst>
                </p:cNvPr>
                <p:cNvSpPr txBox="1"/>
                <p:nvPr/>
              </p:nvSpPr>
              <p:spPr>
                <a:xfrm>
                  <a:off x="8350110" y="3063620"/>
                  <a:ext cx="859531" cy="261610"/>
                </a:xfrm>
                <a:prstGeom prst="rect">
                  <a:avLst/>
                </a:prstGeom>
                <a:noFill/>
              </p:spPr>
              <p:txBody>
                <a:bodyPr wrap="none" rtlCol="0">
                  <a:spAutoFit/>
                </a:bodyPr>
                <a:lstStyle/>
                <a:p>
                  <a:r>
                    <a:rPr lang="en-US" sz="1100" dirty="0"/>
                    <a:t>background</a:t>
                  </a:r>
                </a:p>
              </p:txBody>
            </p:sp>
            <p:sp>
              <p:nvSpPr>
                <p:cNvPr id="18" name="TextBox 17">
                  <a:extLst>
                    <a:ext uri="{FF2B5EF4-FFF2-40B4-BE49-F238E27FC236}">
                      <a16:creationId xmlns:a16="http://schemas.microsoft.com/office/drawing/2014/main" id="{E0CC3266-CD10-994C-BD50-57AD905505D2}"/>
                    </a:ext>
                  </a:extLst>
                </p:cNvPr>
                <p:cNvSpPr txBox="1"/>
                <p:nvPr/>
              </p:nvSpPr>
              <p:spPr>
                <a:xfrm>
                  <a:off x="8036279" y="2804243"/>
                  <a:ext cx="308098" cy="261610"/>
                </a:xfrm>
                <a:prstGeom prst="rect">
                  <a:avLst/>
                </a:prstGeom>
                <a:noFill/>
              </p:spPr>
              <p:txBody>
                <a:bodyPr wrap="none" rtlCol="0">
                  <a:spAutoFit/>
                </a:bodyPr>
                <a:lstStyle/>
                <a:p>
                  <a:r>
                    <a:rPr lang="en-US" sz="1100" dirty="0"/>
                    <a:t>or</a:t>
                  </a:r>
                </a:p>
              </p:txBody>
            </p:sp>
          </p:grpSp>
          <p:sp>
            <p:nvSpPr>
              <p:cNvPr id="12" name="Rectangle 11">
                <a:extLst>
                  <a:ext uri="{FF2B5EF4-FFF2-40B4-BE49-F238E27FC236}">
                    <a16:creationId xmlns:a16="http://schemas.microsoft.com/office/drawing/2014/main" id="{EAF78D27-1E65-204B-BFB8-1EB0C1A008F5}"/>
                  </a:ext>
                </a:extLst>
              </p:cNvPr>
              <p:cNvSpPr/>
              <p:nvPr/>
            </p:nvSpPr>
            <p:spPr>
              <a:xfrm>
                <a:off x="1043608" y="2119832"/>
                <a:ext cx="432048" cy="393458"/>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ight Arrow 12">
                <a:extLst>
                  <a:ext uri="{FF2B5EF4-FFF2-40B4-BE49-F238E27FC236}">
                    <a16:creationId xmlns:a16="http://schemas.microsoft.com/office/drawing/2014/main" id="{FFE122E8-92B3-AB41-939C-019C21D995EE}"/>
                  </a:ext>
                </a:extLst>
              </p:cNvPr>
              <p:cNvSpPr/>
              <p:nvPr/>
            </p:nvSpPr>
            <p:spPr>
              <a:xfrm>
                <a:off x="1979624" y="2274859"/>
                <a:ext cx="655376" cy="2384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235E7EB0-4DF6-4941-91D3-727CA1D90586}"/>
                </a:ext>
              </a:extLst>
            </p:cNvPr>
            <p:cNvSpPr txBox="1"/>
            <p:nvPr/>
          </p:nvSpPr>
          <p:spPr>
            <a:xfrm>
              <a:off x="949130" y="1994550"/>
              <a:ext cx="621004" cy="369332"/>
            </a:xfrm>
            <a:prstGeom prst="rect">
              <a:avLst/>
            </a:prstGeom>
            <a:noFill/>
          </p:spPr>
          <p:txBody>
            <a:bodyPr wrap="none" rtlCol="0">
              <a:spAutoFit/>
            </a:bodyPr>
            <a:lstStyle/>
            <a:p>
              <a:r>
                <a:rPr lang="en-US" dirty="0"/>
                <a:t>pixel</a:t>
              </a:r>
            </a:p>
          </p:txBody>
        </p:sp>
        <p:sp>
          <p:nvSpPr>
            <p:cNvPr id="10" name="TextBox 9">
              <a:extLst>
                <a:ext uri="{FF2B5EF4-FFF2-40B4-BE49-F238E27FC236}">
                  <a16:creationId xmlns:a16="http://schemas.microsoft.com/office/drawing/2014/main" id="{010F5832-80AF-1C43-BCA1-22AFE1E19FD9}"/>
                </a:ext>
              </a:extLst>
            </p:cNvPr>
            <p:cNvSpPr txBox="1"/>
            <p:nvPr/>
          </p:nvSpPr>
          <p:spPr>
            <a:xfrm>
              <a:off x="2982516" y="1850534"/>
              <a:ext cx="625492" cy="369332"/>
            </a:xfrm>
            <a:prstGeom prst="rect">
              <a:avLst/>
            </a:prstGeom>
            <a:noFill/>
          </p:spPr>
          <p:txBody>
            <a:bodyPr wrap="none" rtlCol="0">
              <a:spAutoFit/>
            </a:bodyPr>
            <a:lstStyle/>
            <a:p>
              <a:r>
                <a:rPr lang="en-US" dirty="0"/>
                <a:t>class</a:t>
              </a:r>
            </a:p>
          </p:txBody>
        </p:sp>
      </p:grpSp>
      <p:grpSp>
        <p:nvGrpSpPr>
          <p:cNvPr id="19" name="Group 18">
            <a:extLst>
              <a:ext uri="{FF2B5EF4-FFF2-40B4-BE49-F238E27FC236}">
                <a16:creationId xmlns:a16="http://schemas.microsoft.com/office/drawing/2014/main" id="{DF99516A-110E-2842-9A86-9FF432BB625D}"/>
              </a:ext>
            </a:extLst>
          </p:cNvPr>
          <p:cNvGrpSpPr/>
          <p:nvPr/>
        </p:nvGrpSpPr>
        <p:grpSpPr>
          <a:xfrm>
            <a:off x="5165585" y="2697841"/>
            <a:ext cx="3687767" cy="1728192"/>
            <a:chOff x="5255739" y="1548013"/>
            <a:chExt cx="3687767" cy="1728192"/>
          </a:xfrm>
        </p:grpSpPr>
        <p:pic>
          <p:nvPicPr>
            <p:cNvPr id="20" name="Picture 19">
              <a:extLst>
                <a:ext uri="{FF2B5EF4-FFF2-40B4-BE49-F238E27FC236}">
                  <a16:creationId xmlns:a16="http://schemas.microsoft.com/office/drawing/2014/main" id="{74C1E30A-0CE8-4946-882A-D512A855AC4D}"/>
                </a:ext>
              </a:extLst>
            </p:cNvPr>
            <p:cNvPicPr>
              <a:picLocks noChangeAspect="1"/>
            </p:cNvPicPr>
            <p:nvPr/>
          </p:nvPicPr>
          <p:blipFill>
            <a:blip r:embed="rId3"/>
            <a:stretch>
              <a:fillRect/>
            </a:stretch>
          </p:blipFill>
          <p:spPr>
            <a:xfrm>
              <a:off x="5255739" y="1548013"/>
              <a:ext cx="1746194" cy="1728192"/>
            </a:xfrm>
            <a:prstGeom prst="rect">
              <a:avLst/>
            </a:prstGeom>
          </p:spPr>
        </p:pic>
        <p:pic>
          <p:nvPicPr>
            <p:cNvPr id="21" name="Picture 20">
              <a:extLst>
                <a:ext uri="{FF2B5EF4-FFF2-40B4-BE49-F238E27FC236}">
                  <a16:creationId xmlns:a16="http://schemas.microsoft.com/office/drawing/2014/main" id="{22D6AB06-1C95-7D4B-83E5-9F43163BBC58}"/>
                </a:ext>
              </a:extLst>
            </p:cNvPr>
            <p:cNvPicPr>
              <a:picLocks noChangeAspect="1"/>
            </p:cNvPicPr>
            <p:nvPr/>
          </p:nvPicPr>
          <p:blipFill>
            <a:blip r:embed="rId4"/>
            <a:stretch>
              <a:fillRect/>
            </a:stretch>
          </p:blipFill>
          <p:spPr>
            <a:xfrm>
              <a:off x="7227150" y="1548013"/>
              <a:ext cx="1716356" cy="1728192"/>
            </a:xfrm>
            <a:prstGeom prst="rect">
              <a:avLst/>
            </a:prstGeom>
          </p:spPr>
        </p:pic>
      </p:grpSp>
      <p:grpSp>
        <p:nvGrpSpPr>
          <p:cNvPr id="22" name="Group 21">
            <a:extLst>
              <a:ext uri="{FF2B5EF4-FFF2-40B4-BE49-F238E27FC236}">
                <a16:creationId xmlns:a16="http://schemas.microsoft.com/office/drawing/2014/main" id="{2F3DD721-449B-B54F-B044-7C8191D3358C}"/>
              </a:ext>
            </a:extLst>
          </p:cNvPr>
          <p:cNvGrpSpPr/>
          <p:nvPr/>
        </p:nvGrpSpPr>
        <p:grpSpPr>
          <a:xfrm>
            <a:off x="572624" y="4259700"/>
            <a:ext cx="5781469" cy="2178453"/>
            <a:chOff x="827584" y="4435290"/>
            <a:chExt cx="5781469" cy="2178453"/>
          </a:xfrm>
        </p:grpSpPr>
        <p:pic>
          <p:nvPicPr>
            <p:cNvPr id="23" name="Picture 22">
              <a:extLst>
                <a:ext uri="{FF2B5EF4-FFF2-40B4-BE49-F238E27FC236}">
                  <a16:creationId xmlns:a16="http://schemas.microsoft.com/office/drawing/2014/main" id="{93397670-5FC9-A94B-A498-760B80418FF4}"/>
                </a:ext>
              </a:extLst>
            </p:cNvPr>
            <p:cNvPicPr>
              <a:picLocks noChangeAspect="1"/>
            </p:cNvPicPr>
            <p:nvPr/>
          </p:nvPicPr>
          <p:blipFill rotWithShape="1">
            <a:blip r:embed="rId5"/>
            <a:srcRect l="30716" t="15440" r="8307" b="17161"/>
            <a:stretch/>
          </p:blipFill>
          <p:spPr>
            <a:xfrm>
              <a:off x="827584" y="4797152"/>
              <a:ext cx="1942324" cy="1816591"/>
            </a:xfrm>
            <a:prstGeom prst="rect">
              <a:avLst/>
            </a:prstGeom>
          </p:spPr>
        </p:pic>
        <p:pic>
          <p:nvPicPr>
            <p:cNvPr id="24" name="Picture 23">
              <a:extLst>
                <a:ext uri="{FF2B5EF4-FFF2-40B4-BE49-F238E27FC236}">
                  <a16:creationId xmlns:a16="http://schemas.microsoft.com/office/drawing/2014/main" id="{6C48E286-B084-BA4C-8202-A752842D9DA1}"/>
                </a:ext>
              </a:extLst>
            </p:cNvPr>
            <p:cNvPicPr>
              <a:picLocks noChangeAspect="1"/>
            </p:cNvPicPr>
            <p:nvPr/>
          </p:nvPicPr>
          <p:blipFill rotWithShape="1">
            <a:blip r:embed="rId6"/>
            <a:srcRect l="21331" t="1811" r="17413" b="40114"/>
            <a:stretch/>
          </p:blipFill>
          <p:spPr>
            <a:xfrm>
              <a:off x="3583631" y="4804622"/>
              <a:ext cx="1976737" cy="1809121"/>
            </a:xfrm>
            <a:prstGeom prst="rect">
              <a:avLst/>
            </a:prstGeom>
          </p:spPr>
        </p:pic>
        <p:sp>
          <p:nvSpPr>
            <p:cNvPr id="25" name="TextBox 24">
              <a:extLst>
                <a:ext uri="{FF2B5EF4-FFF2-40B4-BE49-F238E27FC236}">
                  <a16:creationId xmlns:a16="http://schemas.microsoft.com/office/drawing/2014/main" id="{4BF0D397-EB10-C648-9556-4EF51C560FF5}"/>
                </a:ext>
              </a:extLst>
            </p:cNvPr>
            <p:cNvSpPr txBox="1"/>
            <p:nvPr/>
          </p:nvSpPr>
          <p:spPr>
            <a:xfrm>
              <a:off x="827584" y="4435290"/>
              <a:ext cx="1960986" cy="369332"/>
            </a:xfrm>
            <a:prstGeom prst="rect">
              <a:avLst/>
            </a:prstGeom>
            <a:noFill/>
          </p:spPr>
          <p:txBody>
            <a:bodyPr wrap="none" rtlCol="0">
              <a:spAutoFit/>
            </a:bodyPr>
            <a:lstStyle/>
            <a:p>
              <a:r>
                <a:rPr lang="en-US" dirty="0"/>
                <a:t>segmented objects</a:t>
              </a:r>
            </a:p>
          </p:txBody>
        </p:sp>
        <p:sp>
          <p:nvSpPr>
            <p:cNvPr id="26" name="TextBox 25">
              <a:extLst>
                <a:ext uri="{FF2B5EF4-FFF2-40B4-BE49-F238E27FC236}">
                  <a16:creationId xmlns:a16="http://schemas.microsoft.com/office/drawing/2014/main" id="{4F9D1EAC-3349-F141-80D3-68D9680359B7}"/>
                </a:ext>
              </a:extLst>
            </p:cNvPr>
            <p:cNvSpPr txBox="1"/>
            <p:nvPr/>
          </p:nvSpPr>
          <p:spPr>
            <a:xfrm>
              <a:off x="4313561" y="4457906"/>
              <a:ext cx="625492" cy="369332"/>
            </a:xfrm>
            <a:prstGeom prst="rect">
              <a:avLst/>
            </a:prstGeom>
            <a:noFill/>
          </p:spPr>
          <p:txBody>
            <a:bodyPr wrap="none" rtlCol="0">
              <a:spAutoFit/>
            </a:bodyPr>
            <a:lstStyle/>
            <a:p>
              <a:r>
                <a:rPr lang="en-US" dirty="0"/>
                <a:t>class</a:t>
              </a:r>
            </a:p>
          </p:txBody>
        </p:sp>
        <p:sp>
          <p:nvSpPr>
            <p:cNvPr id="27" name="Right Arrow 26">
              <a:extLst>
                <a:ext uri="{FF2B5EF4-FFF2-40B4-BE49-F238E27FC236}">
                  <a16:creationId xmlns:a16="http://schemas.microsoft.com/office/drawing/2014/main" id="{06041667-17DF-E04E-882E-1D5C58D21868}"/>
                </a:ext>
              </a:extLst>
            </p:cNvPr>
            <p:cNvSpPr/>
            <p:nvPr/>
          </p:nvSpPr>
          <p:spPr>
            <a:xfrm>
              <a:off x="2837734" y="5705447"/>
              <a:ext cx="655376" cy="2384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182AC8C-4A18-684F-822F-6B0C264C9721}"/>
                </a:ext>
              </a:extLst>
            </p:cNvPr>
            <p:cNvSpPr txBox="1"/>
            <p:nvPr/>
          </p:nvSpPr>
          <p:spPr>
            <a:xfrm>
              <a:off x="5560368" y="5336115"/>
              <a:ext cx="1048685" cy="646331"/>
            </a:xfrm>
            <a:prstGeom prst="rect">
              <a:avLst/>
            </a:prstGeom>
            <a:noFill/>
          </p:spPr>
          <p:txBody>
            <a:bodyPr wrap="none" rtlCol="0">
              <a:spAutoFit/>
            </a:bodyPr>
            <a:lstStyle/>
            <a:p>
              <a:r>
                <a:rPr lang="en-US" dirty="0">
                  <a:solidFill>
                    <a:srgbClr val="FFB021"/>
                  </a:solidFill>
                </a:rPr>
                <a:t>wild type</a:t>
              </a:r>
            </a:p>
            <a:p>
              <a:r>
                <a:rPr lang="en-US" dirty="0">
                  <a:solidFill>
                    <a:srgbClr val="00B0F0"/>
                  </a:solidFill>
                </a:rPr>
                <a:t>mutant</a:t>
              </a:r>
            </a:p>
          </p:txBody>
        </p:sp>
      </p:grpSp>
      <p:cxnSp>
        <p:nvCxnSpPr>
          <p:cNvPr id="29" name="Straight Arrow Connector 28">
            <a:extLst>
              <a:ext uri="{FF2B5EF4-FFF2-40B4-BE49-F238E27FC236}">
                <a16:creationId xmlns:a16="http://schemas.microsoft.com/office/drawing/2014/main" id="{037BC852-C2C5-9E42-A2F4-A4B0E3F9D9D2}"/>
              </a:ext>
            </a:extLst>
          </p:cNvPr>
          <p:cNvCxnSpPr>
            <a:cxnSpLocks/>
          </p:cNvCxnSpPr>
          <p:nvPr/>
        </p:nvCxnSpPr>
        <p:spPr>
          <a:xfrm flipV="1">
            <a:off x="4058601" y="2112304"/>
            <a:ext cx="1106984" cy="3456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B855357F-81CF-D346-9689-C8F97CFEF36B}"/>
              </a:ext>
            </a:extLst>
          </p:cNvPr>
          <p:cNvCxnSpPr>
            <a:cxnSpLocks/>
          </p:cNvCxnSpPr>
          <p:nvPr/>
        </p:nvCxnSpPr>
        <p:spPr>
          <a:xfrm>
            <a:off x="2316901" y="3903785"/>
            <a:ext cx="552339" cy="6766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6086288A-AB48-114C-992A-08353A06BE27}"/>
              </a:ext>
            </a:extLst>
          </p:cNvPr>
          <p:cNvSpPr txBox="1"/>
          <p:nvPr/>
        </p:nvSpPr>
        <p:spPr>
          <a:xfrm>
            <a:off x="348674" y="6495503"/>
            <a:ext cx="3936455" cy="253916"/>
          </a:xfrm>
          <a:prstGeom prst="rect">
            <a:avLst/>
          </a:prstGeom>
          <a:noFill/>
        </p:spPr>
        <p:txBody>
          <a:bodyPr wrap="square" rtlCol="0">
            <a:spAutoFit/>
          </a:bodyPr>
          <a:lstStyle/>
          <a:p>
            <a:r>
              <a:rPr lang="en-US" sz="1050" dirty="0"/>
              <a:t>Image source:</a:t>
            </a:r>
            <a:r>
              <a:rPr lang="de-DE" sz="1050" dirty="0">
                <a:hlinkClick r:id="rId7"/>
              </a:rPr>
              <a:t>https://www.ilastik.org/</a:t>
            </a:r>
            <a:endParaRPr lang="en-US" sz="1050" dirty="0"/>
          </a:p>
        </p:txBody>
      </p:sp>
    </p:spTree>
    <p:extLst>
      <p:ext uri="{BB962C8B-B14F-4D97-AF65-F5344CB8AC3E}">
        <p14:creationId xmlns:p14="http://schemas.microsoft.com/office/powerpoint/2010/main" val="332303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7"/>
          <p:cNvSpPr txBox="1">
            <a:spLocks noGrp="1"/>
          </p:cNvSpPr>
          <p:nvPr>
            <p:ph type="title"/>
          </p:nvPr>
        </p:nvSpPr>
        <p:spPr>
          <a:prstGeom prst="rect">
            <a:avLst/>
          </a:prstGeom>
        </p:spPr>
        <p:txBody>
          <a:bodyPr spcFirstLastPara="1" vert="horz" wrap="square" lIns="41900" tIns="41900" rIns="41900" bIns="41900" rtlCol="0" anchor="ctr" anchorCtr="0">
            <a:noAutofit/>
          </a:bodyPr>
          <a:lstStyle/>
          <a:p>
            <a:r>
              <a:rPr lang="en" dirty="0"/>
              <a:t>Classifier Design Cycle</a:t>
            </a:r>
            <a:endParaRPr dirty="0"/>
          </a:p>
        </p:txBody>
      </p:sp>
      <p:sp>
        <p:nvSpPr>
          <p:cNvPr id="556" name="Google Shape;556;p47"/>
          <p:cNvSpPr/>
          <p:nvPr/>
        </p:nvSpPr>
        <p:spPr>
          <a:xfrm>
            <a:off x="5043194" y="3157824"/>
            <a:ext cx="3937200" cy="610200"/>
          </a:xfrm>
          <a:prstGeom prst="rect">
            <a:avLst/>
          </a:prstGeom>
          <a:noFill/>
          <a:ln w="12700" cap="flat" cmpd="sng">
            <a:solidFill>
              <a:schemeClr val="accent6"/>
            </a:solidFill>
            <a:prstDash val="solid"/>
            <a:miter lim="400000"/>
            <a:headEnd type="none" w="sm" len="sm"/>
            <a:tailEnd type="none" w="sm" len="sm"/>
          </a:ln>
        </p:spPr>
        <p:txBody>
          <a:bodyPr spcFirstLastPara="1" wrap="square" lIns="32750" tIns="32750" rIns="32750" bIns="32750" anchor="ctr" anchorCtr="0">
            <a:noAutofit/>
          </a:bodyPr>
          <a:lstStyle/>
          <a:p>
            <a:pPr algn="ctr">
              <a:buClr>
                <a:srgbClr val="FFFFFF"/>
              </a:buClr>
              <a:buSzPts val="1700"/>
            </a:pPr>
            <a:endParaRPr sz="1700">
              <a:solidFill>
                <a:srgbClr val="FFFFFF"/>
              </a:solidFill>
              <a:latin typeface="Helvetica Neue Light"/>
              <a:ea typeface="Helvetica Neue Light"/>
              <a:cs typeface="Helvetica Neue Light"/>
              <a:sym typeface="Helvetica Neue Light"/>
            </a:endParaRPr>
          </a:p>
        </p:txBody>
      </p:sp>
      <p:cxnSp>
        <p:nvCxnSpPr>
          <p:cNvPr id="557" name="Google Shape;557;p47"/>
          <p:cNvCxnSpPr/>
          <p:nvPr/>
        </p:nvCxnSpPr>
        <p:spPr>
          <a:xfrm rot="10800000" flipH="1">
            <a:off x="7040305" y="3567505"/>
            <a:ext cx="711900" cy="587700"/>
          </a:xfrm>
          <a:prstGeom prst="straightConnector1">
            <a:avLst/>
          </a:prstGeom>
          <a:noFill/>
          <a:ln w="25400" cap="flat" cmpd="sng">
            <a:solidFill>
              <a:srgbClr val="999999"/>
            </a:solidFill>
            <a:prstDash val="solid"/>
            <a:miter lim="400000"/>
            <a:headEnd type="none" w="sm" len="sm"/>
            <a:tailEnd type="triangle" w="med" len="med"/>
          </a:ln>
        </p:spPr>
      </p:cxnSp>
      <p:cxnSp>
        <p:nvCxnSpPr>
          <p:cNvPr id="558" name="Google Shape;558;p47"/>
          <p:cNvCxnSpPr/>
          <p:nvPr/>
        </p:nvCxnSpPr>
        <p:spPr>
          <a:xfrm rot="10800000">
            <a:off x="5686393" y="3657532"/>
            <a:ext cx="1371900" cy="495000"/>
          </a:xfrm>
          <a:prstGeom prst="straightConnector1">
            <a:avLst/>
          </a:prstGeom>
          <a:noFill/>
          <a:ln w="25400" cap="flat" cmpd="sng">
            <a:solidFill>
              <a:srgbClr val="999999"/>
            </a:solidFill>
            <a:prstDash val="solid"/>
            <a:miter lim="400000"/>
            <a:headEnd type="none" w="sm" len="sm"/>
            <a:tailEnd type="triangle" w="med" len="med"/>
          </a:ln>
        </p:spPr>
      </p:cxnSp>
      <p:cxnSp>
        <p:nvCxnSpPr>
          <p:cNvPr id="559" name="Google Shape;559;p47"/>
          <p:cNvCxnSpPr/>
          <p:nvPr/>
        </p:nvCxnSpPr>
        <p:spPr>
          <a:xfrm rot="10800000">
            <a:off x="6652838" y="3636247"/>
            <a:ext cx="406200" cy="519900"/>
          </a:xfrm>
          <a:prstGeom prst="straightConnector1">
            <a:avLst/>
          </a:prstGeom>
          <a:noFill/>
          <a:ln w="25400" cap="flat" cmpd="sng">
            <a:solidFill>
              <a:srgbClr val="999999"/>
            </a:solidFill>
            <a:prstDash val="solid"/>
            <a:miter lim="400000"/>
            <a:headEnd type="none" w="sm" len="sm"/>
            <a:tailEnd type="triangle" w="med" len="med"/>
          </a:ln>
        </p:spPr>
      </p:cxnSp>
      <p:cxnSp>
        <p:nvCxnSpPr>
          <p:cNvPr id="560" name="Google Shape;560;p47"/>
          <p:cNvCxnSpPr/>
          <p:nvPr/>
        </p:nvCxnSpPr>
        <p:spPr>
          <a:xfrm>
            <a:off x="7045762" y="4720990"/>
            <a:ext cx="9000" cy="388500"/>
          </a:xfrm>
          <a:prstGeom prst="straightConnector1">
            <a:avLst/>
          </a:prstGeom>
          <a:noFill/>
          <a:ln w="25400" cap="flat" cmpd="sng">
            <a:solidFill>
              <a:srgbClr val="999999"/>
            </a:solidFill>
            <a:prstDash val="solid"/>
            <a:miter lim="400000"/>
            <a:headEnd type="none" w="sm" len="sm"/>
            <a:tailEnd type="triangle" w="med" len="med"/>
          </a:ln>
        </p:spPr>
      </p:cxnSp>
      <p:sp>
        <p:nvSpPr>
          <p:cNvPr id="561" name="Google Shape;561;p47"/>
          <p:cNvSpPr txBox="1"/>
          <p:nvPr/>
        </p:nvSpPr>
        <p:spPr>
          <a:xfrm>
            <a:off x="171972" y="3118507"/>
            <a:ext cx="866100" cy="629400"/>
          </a:xfrm>
          <a:prstGeom prst="rect">
            <a:avLst/>
          </a:prstGeom>
          <a:noFill/>
          <a:ln>
            <a:noFill/>
          </a:ln>
        </p:spPr>
        <p:txBody>
          <a:bodyPr spcFirstLastPara="1" wrap="square" lIns="32750" tIns="32750" rIns="32750" bIns="32750" anchor="ctr" anchorCtr="0">
            <a:noAutofit/>
          </a:bodyPr>
          <a:lstStyle/>
          <a:p>
            <a:pPr algn="ctr">
              <a:buClr>
                <a:srgbClr val="FFFFFF"/>
              </a:buClr>
              <a:buSzPts val="2300"/>
            </a:pPr>
            <a:r>
              <a:rPr lang="en" sz="2300" dirty="0">
                <a:latin typeface="Helvetica Neue Light"/>
                <a:ea typeface="Helvetica Neue Light"/>
                <a:cs typeface="Helvetica Neue Light"/>
                <a:sym typeface="Helvetica Neue Light"/>
              </a:rPr>
              <a:t>Real</a:t>
            </a:r>
            <a:endParaRPr sz="900" dirty="0"/>
          </a:p>
          <a:p>
            <a:pPr algn="ctr">
              <a:buClr>
                <a:srgbClr val="FFFFFF"/>
              </a:buClr>
              <a:buSzPts val="2300"/>
            </a:pPr>
            <a:r>
              <a:rPr lang="en" sz="2300" dirty="0">
                <a:latin typeface="Helvetica Neue Light"/>
                <a:ea typeface="Helvetica Neue Light"/>
                <a:cs typeface="Helvetica Neue Light"/>
                <a:sym typeface="Helvetica Neue Light"/>
              </a:rPr>
              <a:t>world</a:t>
            </a:r>
            <a:endParaRPr sz="900" dirty="0"/>
          </a:p>
        </p:txBody>
      </p:sp>
      <p:cxnSp>
        <p:nvCxnSpPr>
          <p:cNvPr id="562" name="Google Shape;562;p47"/>
          <p:cNvCxnSpPr/>
          <p:nvPr/>
        </p:nvCxnSpPr>
        <p:spPr>
          <a:xfrm>
            <a:off x="1130812" y="3433279"/>
            <a:ext cx="259200" cy="0"/>
          </a:xfrm>
          <a:prstGeom prst="straightConnector1">
            <a:avLst/>
          </a:prstGeom>
          <a:noFill/>
          <a:ln w="25400" cap="flat" cmpd="sng">
            <a:solidFill>
              <a:srgbClr val="999999"/>
            </a:solidFill>
            <a:prstDash val="solid"/>
            <a:miter lim="400000"/>
            <a:headEnd type="none" w="sm" len="sm"/>
            <a:tailEnd type="triangle" w="med" len="med"/>
          </a:ln>
        </p:spPr>
      </p:cxnSp>
      <p:cxnSp>
        <p:nvCxnSpPr>
          <p:cNvPr id="563" name="Google Shape;563;p47"/>
          <p:cNvCxnSpPr/>
          <p:nvPr/>
        </p:nvCxnSpPr>
        <p:spPr>
          <a:xfrm>
            <a:off x="2406651" y="3429000"/>
            <a:ext cx="259200" cy="0"/>
          </a:xfrm>
          <a:prstGeom prst="straightConnector1">
            <a:avLst/>
          </a:prstGeom>
          <a:noFill/>
          <a:ln w="25400" cap="flat" cmpd="sng">
            <a:solidFill>
              <a:srgbClr val="999999"/>
            </a:solidFill>
            <a:prstDash val="solid"/>
            <a:miter lim="400000"/>
            <a:headEnd type="none" w="sm" len="sm"/>
            <a:tailEnd type="triangle" w="med" len="med"/>
          </a:ln>
        </p:spPr>
      </p:cxnSp>
      <p:cxnSp>
        <p:nvCxnSpPr>
          <p:cNvPr id="564" name="Google Shape;564;p47"/>
          <p:cNvCxnSpPr/>
          <p:nvPr/>
        </p:nvCxnSpPr>
        <p:spPr>
          <a:xfrm>
            <a:off x="3896733" y="3433279"/>
            <a:ext cx="259200" cy="0"/>
          </a:xfrm>
          <a:prstGeom prst="straightConnector1">
            <a:avLst/>
          </a:prstGeom>
          <a:noFill/>
          <a:ln w="25400" cap="flat" cmpd="sng">
            <a:solidFill>
              <a:srgbClr val="999999"/>
            </a:solidFill>
            <a:prstDash val="solid"/>
            <a:miter lim="400000"/>
            <a:headEnd type="none" w="sm" len="sm"/>
            <a:tailEnd type="triangle" w="med" len="med"/>
          </a:ln>
        </p:spPr>
      </p:cxnSp>
      <p:graphicFrame>
        <p:nvGraphicFramePr>
          <p:cNvPr id="565" name="Google Shape;565;p47"/>
          <p:cNvGraphicFramePr/>
          <p:nvPr/>
        </p:nvGraphicFramePr>
        <p:xfrm>
          <a:off x="4357889" y="2009703"/>
          <a:ext cx="259100" cy="2847075"/>
        </p:xfrm>
        <a:graphic>
          <a:graphicData uri="http://schemas.openxmlformats.org/drawingml/2006/table">
            <a:tbl>
              <a:tblPr>
                <a:noFill/>
              </a:tblPr>
              <a:tblGrid>
                <a:gridCol w="259100">
                  <a:extLst>
                    <a:ext uri="{9D8B030D-6E8A-4147-A177-3AD203B41FA5}">
                      <a16:colId xmlns:a16="http://schemas.microsoft.com/office/drawing/2014/main" val="20000"/>
                    </a:ext>
                  </a:extLst>
                </a:gridCol>
              </a:tblGrid>
              <a:tr h="258825">
                <a:tc>
                  <a:txBody>
                    <a:bodyPr/>
                    <a:lstStyle/>
                    <a:p>
                      <a:pPr marL="0" marR="0" lvl="0" indent="0" algn="ctr" rtl="0">
                        <a:lnSpc>
                          <a:spcPct val="100000"/>
                        </a:lnSpc>
                        <a:spcBef>
                          <a:spcPts val="0"/>
                        </a:spcBef>
                        <a:spcAft>
                          <a:spcPts val="0"/>
                        </a:spcAft>
                        <a:buClr>
                          <a:srgbClr val="FFFFFF"/>
                        </a:buClr>
                        <a:buSzPts val="800"/>
                        <a:buFont typeface="Helvetica Neue Light"/>
                        <a:buNone/>
                      </a:pPr>
                      <a:r>
                        <a:rPr lang="en" sz="800" u="none" strike="noStrike" cap="none">
                          <a:solidFill>
                            <a:srgbClr val="000000"/>
                          </a:solidFill>
                          <a:latin typeface="Helvetica Neue Light"/>
                          <a:ea typeface="Helvetica Neue Light"/>
                          <a:cs typeface="Helvetica Neue Light"/>
                          <a:sym typeface="Helvetica Neue Light"/>
                        </a:rPr>
                        <a:t>1.3</a:t>
                      </a:r>
                      <a:endParaRPr sz="700">
                        <a:solidFill>
                          <a:srgbClr val="000000"/>
                        </a:solidFill>
                      </a:endParaRPr>
                    </a:p>
                  </a:txBody>
                  <a:tcPr marL="35725" marR="35725" marT="26800" marB="268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58825">
                <a:tc>
                  <a:txBody>
                    <a:bodyPr/>
                    <a:lstStyle/>
                    <a:p>
                      <a:pPr marL="0" marR="0" lvl="0" indent="0" algn="ctr" rtl="0">
                        <a:lnSpc>
                          <a:spcPct val="100000"/>
                        </a:lnSpc>
                        <a:spcBef>
                          <a:spcPts val="0"/>
                        </a:spcBef>
                        <a:spcAft>
                          <a:spcPts val="0"/>
                        </a:spcAft>
                        <a:buClr>
                          <a:srgbClr val="FFFFFF"/>
                        </a:buClr>
                        <a:buSzPts val="800"/>
                        <a:buFont typeface="Helvetica Neue Light"/>
                        <a:buNone/>
                      </a:pPr>
                      <a:r>
                        <a:rPr lang="en" sz="800" u="none" strike="noStrike" cap="none">
                          <a:solidFill>
                            <a:srgbClr val="000000"/>
                          </a:solidFill>
                          <a:latin typeface="Helvetica Neue Light"/>
                          <a:ea typeface="Helvetica Neue Light"/>
                          <a:cs typeface="Helvetica Neue Light"/>
                          <a:sym typeface="Helvetica Neue Light"/>
                        </a:rPr>
                        <a:t>0.4</a:t>
                      </a:r>
                      <a:endParaRPr sz="700">
                        <a:solidFill>
                          <a:srgbClr val="000000"/>
                        </a:solidFill>
                      </a:endParaRPr>
                    </a:p>
                  </a:txBody>
                  <a:tcPr marL="35725" marR="35725" marT="26800" marB="268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58825">
                <a:tc>
                  <a:txBody>
                    <a:bodyPr/>
                    <a:lstStyle/>
                    <a:p>
                      <a:pPr marL="0" marR="0" lvl="0" indent="0" algn="ctr" rtl="0">
                        <a:lnSpc>
                          <a:spcPct val="100000"/>
                        </a:lnSpc>
                        <a:spcBef>
                          <a:spcPts val="0"/>
                        </a:spcBef>
                        <a:spcAft>
                          <a:spcPts val="0"/>
                        </a:spcAft>
                        <a:buClr>
                          <a:srgbClr val="FFFFFF"/>
                        </a:buClr>
                        <a:buSzPts val="800"/>
                        <a:buFont typeface="Helvetica Neue Light"/>
                        <a:buNone/>
                      </a:pPr>
                      <a:r>
                        <a:rPr lang="en" sz="800" u="none" strike="noStrike" cap="none">
                          <a:solidFill>
                            <a:srgbClr val="000000"/>
                          </a:solidFill>
                          <a:latin typeface="Helvetica Neue Light"/>
                          <a:ea typeface="Helvetica Neue Light"/>
                          <a:cs typeface="Helvetica Neue Light"/>
                          <a:sym typeface="Helvetica Neue Light"/>
                        </a:rPr>
                        <a:t>5.2</a:t>
                      </a:r>
                      <a:endParaRPr sz="700">
                        <a:solidFill>
                          <a:srgbClr val="000000"/>
                        </a:solidFill>
                      </a:endParaRPr>
                    </a:p>
                  </a:txBody>
                  <a:tcPr marL="35725" marR="35725" marT="26800" marB="268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58825">
                <a:tc>
                  <a:txBody>
                    <a:bodyPr/>
                    <a:lstStyle/>
                    <a:p>
                      <a:pPr marL="0" marR="0" lvl="0" indent="0" algn="ctr" rtl="0">
                        <a:lnSpc>
                          <a:spcPct val="100000"/>
                        </a:lnSpc>
                        <a:spcBef>
                          <a:spcPts val="0"/>
                        </a:spcBef>
                        <a:spcAft>
                          <a:spcPts val="0"/>
                        </a:spcAft>
                        <a:buClr>
                          <a:srgbClr val="FFFFFF"/>
                        </a:buClr>
                        <a:buSzPts val="800"/>
                        <a:buFont typeface="Helvetica Neue Light"/>
                        <a:buNone/>
                      </a:pPr>
                      <a:r>
                        <a:rPr lang="en" sz="800" u="none" strike="noStrike" cap="none">
                          <a:solidFill>
                            <a:srgbClr val="000000"/>
                          </a:solidFill>
                          <a:latin typeface="Helvetica Neue Light"/>
                          <a:ea typeface="Helvetica Neue Light"/>
                          <a:cs typeface="Helvetica Neue Light"/>
                          <a:sym typeface="Helvetica Neue Light"/>
                        </a:rPr>
                        <a:t>5.9</a:t>
                      </a:r>
                      <a:endParaRPr sz="700">
                        <a:solidFill>
                          <a:srgbClr val="000000"/>
                        </a:solidFill>
                      </a:endParaRPr>
                    </a:p>
                  </a:txBody>
                  <a:tcPr marL="35725" marR="35725" marT="26800" marB="268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58825">
                <a:tc>
                  <a:txBody>
                    <a:bodyPr/>
                    <a:lstStyle/>
                    <a:p>
                      <a:pPr marL="0" marR="0" lvl="0" indent="0" algn="ctr" rtl="0">
                        <a:lnSpc>
                          <a:spcPct val="100000"/>
                        </a:lnSpc>
                        <a:spcBef>
                          <a:spcPts val="0"/>
                        </a:spcBef>
                        <a:spcAft>
                          <a:spcPts val="0"/>
                        </a:spcAft>
                        <a:buClr>
                          <a:srgbClr val="FFFFFF"/>
                        </a:buClr>
                        <a:buSzPts val="800"/>
                        <a:buFont typeface="Helvetica Neue Light"/>
                        <a:buNone/>
                      </a:pPr>
                      <a:r>
                        <a:rPr lang="en" sz="800" u="none" strike="noStrike" cap="none">
                          <a:solidFill>
                            <a:srgbClr val="000000"/>
                          </a:solidFill>
                          <a:latin typeface="Helvetica Neue Light"/>
                          <a:ea typeface="Helvetica Neue Light"/>
                          <a:cs typeface="Helvetica Neue Light"/>
                          <a:sym typeface="Helvetica Neue Light"/>
                        </a:rPr>
                        <a:t>2.3</a:t>
                      </a:r>
                      <a:endParaRPr sz="700">
                        <a:solidFill>
                          <a:srgbClr val="000000"/>
                        </a:solidFill>
                      </a:endParaRPr>
                    </a:p>
                  </a:txBody>
                  <a:tcPr marL="35725" marR="35725" marT="26800" marB="268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58825">
                <a:tc>
                  <a:txBody>
                    <a:bodyPr/>
                    <a:lstStyle/>
                    <a:p>
                      <a:pPr marL="0" marR="0" lvl="0" indent="0" algn="ctr" rtl="0">
                        <a:lnSpc>
                          <a:spcPct val="100000"/>
                        </a:lnSpc>
                        <a:spcBef>
                          <a:spcPts val="0"/>
                        </a:spcBef>
                        <a:spcAft>
                          <a:spcPts val="0"/>
                        </a:spcAft>
                        <a:buClr>
                          <a:srgbClr val="FFFFFF"/>
                        </a:buClr>
                        <a:buSzPts val="800"/>
                        <a:buFont typeface="Helvetica Neue Light"/>
                        <a:buNone/>
                      </a:pPr>
                      <a:r>
                        <a:rPr lang="en" sz="800" u="none" strike="noStrike" cap="none">
                          <a:solidFill>
                            <a:srgbClr val="000000"/>
                          </a:solidFill>
                          <a:latin typeface="Helvetica Neue Light"/>
                          <a:ea typeface="Helvetica Neue Light"/>
                          <a:cs typeface="Helvetica Neue Light"/>
                          <a:sym typeface="Helvetica Neue Light"/>
                        </a:rPr>
                        <a:t>0.3</a:t>
                      </a:r>
                      <a:endParaRPr sz="700">
                        <a:solidFill>
                          <a:srgbClr val="000000"/>
                        </a:solidFill>
                      </a:endParaRPr>
                    </a:p>
                  </a:txBody>
                  <a:tcPr marL="35725" marR="35725" marT="26800" marB="268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58825">
                <a:tc>
                  <a:txBody>
                    <a:bodyPr/>
                    <a:lstStyle/>
                    <a:p>
                      <a:pPr marL="0" marR="0" lvl="0" indent="0" algn="ctr" rtl="0">
                        <a:lnSpc>
                          <a:spcPct val="100000"/>
                        </a:lnSpc>
                        <a:spcBef>
                          <a:spcPts val="0"/>
                        </a:spcBef>
                        <a:spcAft>
                          <a:spcPts val="0"/>
                        </a:spcAft>
                        <a:buClr>
                          <a:srgbClr val="FFFFFF"/>
                        </a:buClr>
                        <a:buSzPts val="800"/>
                        <a:buFont typeface="Helvetica Neue Light"/>
                        <a:buNone/>
                      </a:pPr>
                      <a:r>
                        <a:rPr lang="en" sz="800" u="none" strike="noStrike" cap="none">
                          <a:solidFill>
                            <a:srgbClr val="000000"/>
                          </a:solidFill>
                          <a:latin typeface="Helvetica Neue Light"/>
                          <a:ea typeface="Helvetica Neue Light"/>
                          <a:cs typeface="Helvetica Neue Light"/>
                          <a:sym typeface="Helvetica Neue Light"/>
                        </a:rPr>
                        <a:t>0</a:t>
                      </a:r>
                      <a:endParaRPr sz="700">
                        <a:solidFill>
                          <a:srgbClr val="000000"/>
                        </a:solidFill>
                      </a:endParaRPr>
                    </a:p>
                  </a:txBody>
                  <a:tcPr marL="35725" marR="35725" marT="26800" marB="268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58825">
                <a:tc>
                  <a:txBody>
                    <a:bodyPr/>
                    <a:lstStyle/>
                    <a:p>
                      <a:pPr marL="0" marR="0" lvl="0" indent="0" algn="ctr" rtl="0">
                        <a:lnSpc>
                          <a:spcPct val="100000"/>
                        </a:lnSpc>
                        <a:spcBef>
                          <a:spcPts val="0"/>
                        </a:spcBef>
                        <a:spcAft>
                          <a:spcPts val="0"/>
                        </a:spcAft>
                        <a:buClr>
                          <a:srgbClr val="FFFFFF"/>
                        </a:buClr>
                        <a:buSzPts val="800"/>
                        <a:buFont typeface="Helvetica Neue Light"/>
                        <a:buNone/>
                      </a:pPr>
                      <a:r>
                        <a:rPr lang="en" sz="800" u="none" strike="noStrike" cap="none">
                          <a:solidFill>
                            <a:srgbClr val="000000"/>
                          </a:solidFill>
                          <a:latin typeface="Helvetica Neue Light"/>
                          <a:ea typeface="Helvetica Neue Light"/>
                          <a:cs typeface="Helvetica Neue Light"/>
                          <a:sym typeface="Helvetica Neue Light"/>
                        </a:rPr>
                        <a:t>0.8</a:t>
                      </a:r>
                      <a:endParaRPr sz="700">
                        <a:solidFill>
                          <a:srgbClr val="000000"/>
                        </a:solidFill>
                      </a:endParaRPr>
                    </a:p>
                  </a:txBody>
                  <a:tcPr marL="35725" marR="35725" marT="26800" marB="268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58825">
                <a:tc>
                  <a:txBody>
                    <a:bodyPr/>
                    <a:lstStyle/>
                    <a:p>
                      <a:pPr marL="0" marR="0" lvl="0" indent="0" algn="ctr" rtl="0">
                        <a:lnSpc>
                          <a:spcPct val="100000"/>
                        </a:lnSpc>
                        <a:spcBef>
                          <a:spcPts val="0"/>
                        </a:spcBef>
                        <a:spcAft>
                          <a:spcPts val="0"/>
                        </a:spcAft>
                        <a:buClr>
                          <a:srgbClr val="FFFFFF"/>
                        </a:buClr>
                        <a:buSzPts val="800"/>
                        <a:buFont typeface="Helvetica Neue Light"/>
                        <a:buNone/>
                      </a:pPr>
                      <a:r>
                        <a:rPr lang="en" sz="800" u="none" strike="noStrike" cap="none">
                          <a:solidFill>
                            <a:srgbClr val="000000"/>
                          </a:solidFill>
                          <a:latin typeface="Helvetica Neue Light"/>
                          <a:ea typeface="Helvetica Neue Light"/>
                          <a:cs typeface="Helvetica Neue Light"/>
                          <a:sym typeface="Helvetica Neue Light"/>
                        </a:rPr>
                        <a:t>1.9</a:t>
                      </a:r>
                      <a:endParaRPr sz="700">
                        <a:solidFill>
                          <a:srgbClr val="000000"/>
                        </a:solidFill>
                      </a:endParaRPr>
                    </a:p>
                  </a:txBody>
                  <a:tcPr marL="35725" marR="35725" marT="26800" marB="268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58825">
                <a:tc>
                  <a:txBody>
                    <a:bodyPr/>
                    <a:lstStyle/>
                    <a:p>
                      <a:pPr marL="0" marR="0" lvl="0" indent="0" algn="ctr" rtl="0">
                        <a:lnSpc>
                          <a:spcPct val="100000"/>
                        </a:lnSpc>
                        <a:spcBef>
                          <a:spcPts val="0"/>
                        </a:spcBef>
                        <a:spcAft>
                          <a:spcPts val="0"/>
                        </a:spcAft>
                        <a:buClr>
                          <a:srgbClr val="FFFFFF"/>
                        </a:buClr>
                        <a:buSzPts val="800"/>
                        <a:buFont typeface="Helvetica Neue Light"/>
                        <a:buNone/>
                      </a:pPr>
                      <a:r>
                        <a:rPr lang="en" sz="800" u="none" strike="noStrike" cap="none">
                          <a:solidFill>
                            <a:srgbClr val="000000"/>
                          </a:solidFill>
                          <a:latin typeface="Helvetica Neue Light"/>
                          <a:ea typeface="Helvetica Neue Light"/>
                          <a:cs typeface="Helvetica Neue Light"/>
                          <a:sym typeface="Helvetica Neue Light"/>
                        </a:rPr>
                        <a:t>2.4</a:t>
                      </a:r>
                      <a:endParaRPr sz="700">
                        <a:solidFill>
                          <a:srgbClr val="000000"/>
                        </a:solidFill>
                      </a:endParaRPr>
                    </a:p>
                  </a:txBody>
                  <a:tcPr marL="35725" marR="35725" marT="26800" marB="268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58825">
                <a:tc>
                  <a:txBody>
                    <a:bodyPr/>
                    <a:lstStyle/>
                    <a:p>
                      <a:pPr marL="0" marR="0" lvl="0" indent="0" algn="ctr" rtl="0">
                        <a:lnSpc>
                          <a:spcPct val="100000"/>
                        </a:lnSpc>
                        <a:spcBef>
                          <a:spcPts val="0"/>
                        </a:spcBef>
                        <a:spcAft>
                          <a:spcPts val="0"/>
                        </a:spcAft>
                        <a:buClr>
                          <a:srgbClr val="FFFFFF"/>
                        </a:buClr>
                        <a:buSzPts val="800"/>
                        <a:buFont typeface="Helvetica Neue Light"/>
                        <a:buNone/>
                      </a:pPr>
                      <a:r>
                        <a:rPr lang="en" sz="800" u="none" strike="noStrike" cap="none">
                          <a:solidFill>
                            <a:srgbClr val="000000"/>
                          </a:solidFill>
                          <a:latin typeface="Helvetica Neue Light"/>
                          <a:ea typeface="Helvetica Neue Light"/>
                          <a:cs typeface="Helvetica Neue Light"/>
                          <a:sym typeface="Helvetica Neue Light"/>
                        </a:rPr>
                        <a:t>7.4</a:t>
                      </a:r>
                      <a:endParaRPr sz="700">
                        <a:solidFill>
                          <a:srgbClr val="000000"/>
                        </a:solidFill>
                      </a:endParaRPr>
                    </a:p>
                  </a:txBody>
                  <a:tcPr marL="35725" marR="35725" marT="26800" marB="268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cxnSp>
        <p:nvCxnSpPr>
          <p:cNvPr id="566" name="Google Shape;566;p47"/>
          <p:cNvCxnSpPr/>
          <p:nvPr/>
        </p:nvCxnSpPr>
        <p:spPr>
          <a:xfrm>
            <a:off x="4721165" y="3433279"/>
            <a:ext cx="259200" cy="0"/>
          </a:xfrm>
          <a:prstGeom prst="straightConnector1">
            <a:avLst/>
          </a:prstGeom>
          <a:noFill/>
          <a:ln w="25400" cap="flat" cmpd="sng">
            <a:solidFill>
              <a:srgbClr val="999999"/>
            </a:solidFill>
            <a:prstDash val="solid"/>
            <a:miter lim="400000"/>
            <a:headEnd type="none" w="sm" len="sm"/>
            <a:tailEnd type="triangle" w="med" len="med"/>
          </a:ln>
        </p:spPr>
      </p:cxnSp>
      <p:sp>
        <p:nvSpPr>
          <p:cNvPr id="567" name="Google Shape;567;p47"/>
          <p:cNvSpPr txBox="1"/>
          <p:nvPr/>
        </p:nvSpPr>
        <p:spPr>
          <a:xfrm>
            <a:off x="5079977" y="3245755"/>
            <a:ext cx="844800" cy="375000"/>
          </a:xfrm>
          <a:prstGeom prst="rect">
            <a:avLst/>
          </a:prstGeom>
          <a:noFill/>
          <a:ln>
            <a:noFill/>
          </a:ln>
        </p:spPr>
        <p:txBody>
          <a:bodyPr spcFirstLastPara="1" wrap="square" lIns="32750" tIns="32750" rIns="32750" bIns="32750" anchor="ctr" anchorCtr="0">
            <a:noAutofit/>
          </a:bodyPr>
          <a:lstStyle/>
          <a:p>
            <a:pPr algn="ctr">
              <a:buClr>
                <a:srgbClr val="FFFFFF"/>
              </a:buClr>
              <a:buSzPts val="1300"/>
            </a:pPr>
            <a:r>
              <a:rPr lang="en" sz="1300" dirty="0">
                <a:latin typeface="Helvetica Neue Light"/>
                <a:ea typeface="Helvetica Neue Light"/>
                <a:cs typeface="Helvetica Neue Light"/>
                <a:sym typeface="Helvetica Neue Light"/>
              </a:rPr>
              <a:t>Feature</a:t>
            </a:r>
            <a:endParaRPr sz="900" dirty="0"/>
          </a:p>
          <a:p>
            <a:pPr algn="ctr">
              <a:buClr>
                <a:srgbClr val="FFFFFF"/>
              </a:buClr>
              <a:buSzPts val="1300"/>
            </a:pPr>
            <a:r>
              <a:rPr lang="en" sz="1300" dirty="0">
                <a:latin typeface="Helvetica Neue Light"/>
                <a:ea typeface="Helvetica Neue Light"/>
                <a:cs typeface="Helvetica Neue Light"/>
                <a:sym typeface="Helvetica Neue Light"/>
              </a:rPr>
              <a:t>selection</a:t>
            </a:r>
            <a:r>
              <a:rPr lang="en" sz="1300" dirty="0">
                <a:solidFill>
                  <a:srgbClr val="FFFFFF"/>
                </a:solidFill>
                <a:latin typeface="Helvetica Neue Light"/>
                <a:ea typeface="Helvetica Neue Light"/>
                <a:cs typeface="Helvetica Neue Light"/>
                <a:sym typeface="Helvetica Neue Light"/>
              </a:rPr>
              <a:t> </a:t>
            </a:r>
            <a:endParaRPr sz="900" dirty="0"/>
          </a:p>
        </p:txBody>
      </p:sp>
      <p:sp>
        <p:nvSpPr>
          <p:cNvPr id="568" name="Google Shape;568;p47"/>
          <p:cNvSpPr txBox="1"/>
          <p:nvPr/>
        </p:nvSpPr>
        <p:spPr>
          <a:xfrm>
            <a:off x="7354046" y="3318495"/>
            <a:ext cx="740400" cy="221100"/>
          </a:xfrm>
          <a:prstGeom prst="rect">
            <a:avLst/>
          </a:prstGeom>
          <a:noFill/>
          <a:ln>
            <a:noFill/>
          </a:ln>
        </p:spPr>
        <p:txBody>
          <a:bodyPr spcFirstLastPara="1" wrap="square" lIns="32750" tIns="32750" rIns="32750" bIns="32750" anchor="ctr" anchorCtr="0">
            <a:noAutofit/>
          </a:bodyPr>
          <a:lstStyle/>
          <a:p>
            <a:pPr algn="ctr">
              <a:buClr>
                <a:srgbClr val="FFFFFF"/>
              </a:buClr>
              <a:buSzPts val="1400"/>
            </a:pPr>
            <a:r>
              <a:rPr lang="en" sz="1400">
                <a:latin typeface="Helvetica Neue Light"/>
                <a:ea typeface="Helvetica Neue Light"/>
                <a:cs typeface="Helvetica Neue Light"/>
                <a:sym typeface="Helvetica Neue Light"/>
              </a:rPr>
              <a:t>Training</a:t>
            </a:r>
            <a:endParaRPr sz="900"/>
          </a:p>
        </p:txBody>
      </p:sp>
      <p:sp>
        <p:nvSpPr>
          <p:cNvPr id="569" name="Google Shape;569;p47"/>
          <p:cNvSpPr txBox="1"/>
          <p:nvPr/>
        </p:nvSpPr>
        <p:spPr>
          <a:xfrm>
            <a:off x="8435372" y="3318495"/>
            <a:ext cx="414000" cy="221100"/>
          </a:xfrm>
          <a:prstGeom prst="rect">
            <a:avLst/>
          </a:prstGeom>
          <a:noFill/>
          <a:ln>
            <a:noFill/>
          </a:ln>
        </p:spPr>
        <p:txBody>
          <a:bodyPr spcFirstLastPara="1" wrap="square" lIns="32750" tIns="32750" rIns="32750" bIns="32750" anchor="ctr" anchorCtr="0">
            <a:noAutofit/>
          </a:bodyPr>
          <a:lstStyle/>
          <a:p>
            <a:pPr algn="ctr">
              <a:buClr>
                <a:srgbClr val="FFFFFF"/>
              </a:buClr>
              <a:buSzPts val="1400"/>
            </a:pPr>
            <a:r>
              <a:rPr lang="en" sz="1400">
                <a:latin typeface="Helvetica Neue Light"/>
                <a:ea typeface="Helvetica Neue Light"/>
                <a:cs typeface="Helvetica Neue Light"/>
                <a:sym typeface="Helvetica Neue Light"/>
              </a:rPr>
              <a:t>Test</a:t>
            </a:r>
            <a:endParaRPr sz="900"/>
          </a:p>
        </p:txBody>
      </p:sp>
      <p:sp>
        <p:nvSpPr>
          <p:cNvPr id="570" name="Google Shape;570;p47"/>
          <p:cNvSpPr txBox="1"/>
          <p:nvPr/>
        </p:nvSpPr>
        <p:spPr>
          <a:xfrm>
            <a:off x="6223967" y="3234779"/>
            <a:ext cx="830700" cy="388500"/>
          </a:xfrm>
          <a:prstGeom prst="rect">
            <a:avLst/>
          </a:prstGeom>
          <a:noFill/>
          <a:ln>
            <a:noFill/>
          </a:ln>
        </p:spPr>
        <p:txBody>
          <a:bodyPr spcFirstLastPara="1" wrap="square" lIns="32750" tIns="32750" rIns="32750" bIns="32750" anchor="ctr" anchorCtr="0">
            <a:noAutofit/>
          </a:bodyPr>
          <a:lstStyle/>
          <a:p>
            <a:pPr algn="ctr">
              <a:buClr>
                <a:srgbClr val="FFFFFF"/>
              </a:buClr>
              <a:buSzPts val="1400"/>
            </a:pPr>
            <a:r>
              <a:rPr lang="en" sz="1400">
                <a:latin typeface="Helvetica Neue Light"/>
                <a:ea typeface="Helvetica Neue Light"/>
                <a:cs typeface="Helvetica Neue Light"/>
                <a:sym typeface="Helvetica Neue Light"/>
              </a:rPr>
              <a:t>Model</a:t>
            </a:r>
            <a:endParaRPr sz="900"/>
          </a:p>
          <a:p>
            <a:pPr algn="ctr">
              <a:buClr>
                <a:srgbClr val="FFFFFF"/>
              </a:buClr>
              <a:buSzPts val="1400"/>
            </a:pPr>
            <a:r>
              <a:rPr lang="en" sz="1400">
                <a:latin typeface="Helvetica Neue Light"/>
                <a:ea typeface="Helvetica Neue Light"/>
                <a:cs typeface="Helvetica Neue Light"/>
                <a:sym typeface="Helvetica Neue Light"/>
              </a:rPr>
              <a:t>selection</a:t>
            </a:r>
            <a:endParaRPr sz="900"/>
          </a:p>
        </p:txBody>
      </p:sp>
      <p:cxnSp>
        <p:nvCxnSpPr>
          <p:cNvPr id="571" name="Google Shape;571;p47"/>
          <p:cNvCxnSpPr/>
          <p:nvPr/>
        </p:nvCxnSpPr>
        <p:spPr>
          <a:xfrm>
            <a:off x="5923665" y="3429000"/>
            <a:ext cx="259200" cy="0"/>
          </a:xfrm>
          <a:prstGeom prst="straightConnector1">
            <a:avLst/>
          </a:prstGeom>
          <a:noFill/>
          <a:ln w="25400" cap="flat" cmpd="sng">
            <a:solidFill>
              <a:srgbClr val="999999"/>
            </a:solidFill>
            <a:prstDash val="solid"/>
            <a:miter lim="400000"/>
            <a:headEnd type="none" w="sm" len="sm"/>
            <a:tailEnd type="triangle" w="med" len="med"/>
          </a:ln>
        </p:spPr>
      </p:cxnSp>
      <p:cxnSp>
        <p:nvCxnSpPr>
          <p:cNvPr id="572" name="Google Shape;572;p47"/>
          <p:cNvCxnSpPr/>
          <p:nvPr/>
        </p:nvCxnSpPr>
        <p:spPr>
          <a:xfrm>
            <a:off x="7018143" y="3433279"/>
            <a:ext cx="259200" cy="0"/>
          </a:xfrm>
          <a:prstGeom prst="straightConnector1">
            <a:avLst/>
          </a:prstGeom>
          <a:noFill/>
          <a:ln w="25400" cap="flat" cmpd="sng">
            <a:solidFill>
              <a:srgbClr val="999999"/>
            </a:solidFill>
            <a:prstDash val="solid"/>
            <a:miter lim="400000"/>
            <a:headEnd type="none" w="sm" len="sm"/>
            <a:tailEnd type="triangle" w="med" len="med"/>
          </a:ln>
        </p:spPr>
      </p:cxnSp>
      <p:cxnSp>
        <p:nvCxnSpPr>
          <p:cNvPr id="573" name="Google Shape;573;p47"/>
          <p:cNvCxnSpPr/>
          <p:nvPr/>
        </p:nvCxnSpPr>
        <p:spPr>
          <a:xfrm>
            <a:off x="8164616" y="3433279"/>
            <a:ext cx="259200" cy="0"/>
          </a:xfrm>
          <a:prstGeom prst="straightConnector1">
            <a:avLst/>
          </a:prstGeom>
          <a:noFill/>
          <a:ln w="25400" cap="flat" cmpd="sng">
            <a:solidFill>
              <a:srgbClr val="999999"/>
            </a:solidFill>
            <a:prstDash val="solid"/>
            <a:miter lim="400000"/>
            <a:headEnd type="none" w="sm" len="sm"/>
            <a:tailEnd type="triangle" w="med" len="med"/>
          </a:ln>
        </p:spPr>
      </p:cxnSp>
      <p:sp>
        <p:nvSpPr>
          <p:cNvPr id="574" name="Google Shape;574;p47"/>
          <p:cNvSpPr/>
          <p:nvPr/>
        </p:nvSpPr>
        <p:spPr>
          <a:xfrm>
            <a:off x="6309127" y="4134504"/>
            <a:ext cx="1481274" cy="669708"/>
          </a:xfrm>
          <a:custGeom>
            <a:avLst/>
            <a:gdLst/>
            <a:ahLst/>
            <a:cxnLst/>
            <a:rect l="l" t="t" r="r" b="b"/>
            <a:pathLst>
              <a:path w="21600" h="21600" extrusionOk="0">
                <a:moveTo>
                  <a:pt x="0" y="10800"/>
                </a:moveTo>
                <a:lnTo>
                  <a:pt x="10800" y="21600"/>
                </a:lnTo>
                <a:lnTo>
                  <a:pt x="21600" y="10800"/>
                </a:lnTo>
                <a:lnTo>
                  <a:pt x="10800" y="0"/>
                </a:lnTo>
                <a:close/>
              </a:path>
            </a:pathLst>
          </a:custGeom>
          <a:blipFill rotWithShape="1">
            <a:blip r:embed="rId3">
              <a:alphaModFix/>
            </a:blip>
            <a:stretch>
              <a:fillRect/>
            </a:stretch>
          </a:blipFill>
          <a:ln>
            <a:noFill/>
          </a:ln>
        </p:spPr>
        <p:txBody>
          <a:bodyPr spcFirstLastPara="1" wrap="square" lIns="32750" tIns="32750" rIns="32750" bIns="32750" anchor="ctr" anchorCtr="0">
            <a:noAutofit/>
          </a:bodyPr>
          <a:lstStyle/>
          <a:p>
            <a:pPr algn="ctr">
              <a:buClr>
                <a:srgbClr val="FFFFFF"/>
              </a:buClr>
              <a:buSzPts val="1700"/>
            </a:pPr>
            <a:endParaRPr sz="1700">
              <a:solidFill>
                <a:srgbClr val="FFFFFF"/>
              </a:solidFill>
              <a:latin typeface="Helvetica Neue Light"/>
              <a:ea typeface="Helvetica Neue Light"/>
              <a:cs typeface="Helvetica Neue Light"/>
              <a:sym typeface="Helvetica Neue Light"/>
            </a:endParaRPr>
          </a:p>
        </p:txBody>
      </p:sp>
      <p:sp>
        <p:nvSpPr>
          <p:cNvPr id="575" name="Google Shape;575;p47"/>
          <p:cNvSpPr txBox="1"/>
          <p:nvPr/>
        </p:nvSpPr>
        <p:spPr>
          <a:xfrm>
            <a:off x="6505888" y="4358863"/>
            <a:ext cx="1087800" cy="221100"/>
          </a:xfrm>
          <a:prstGeom prst="rect">
            <a:avLst/>
          </a:prstGeom>
          <a:noFill/>
          <a:ln>
            <a:noFill/>
          </a:ln>
        </p:spPr>
        <p:txBody>
          <a:bodyPr spcFirstLastPara="1" wrap="square" lIns="32750" tIns="32750" rIns="32750" bIns="32750" anchor="ctr" anchorCtr="0">
            <a:noAutofit/>
          </a:bodyPr>
          <a:lstStyle/>
          <a:p>
            <a:pPr algn="ctr">
              <a:buClr>
                <a:srgbClr val="FFFFFF"/>
              </a:buClr>
              <a:buSzPts val="1400"/>
            </a:pPr>
            <a:r>
              <a:rPr lang="en" sz="1400">
                <a:solidFill>
                  <a:srgbClr val="FFFFFF"/>
                </a:solidFill>
                <a:latin typeface="Helvetica Neue Light"/>
                <a:ea typeface="Helvetica Neue Light"/>
                <a:cs typeface="Helvetica Neue Light"/>
                <a:sym typeface="Helvetica Neue Light"/>
              </a:rPr>
              <a:t>Valid result?</a:t>
            </a:r>
            <a:endParaRPr sz="900"/>
          </a:p>
        </p:txBody>
      </p:sp>
      <p:cxnSp>
        <p:nvCxnSpPr>
          <p:cNvPr id="576" name="Google Shape;576;p47"/>
          <p:cNvCxnSpPr/>
          <p:nvPr/>
        </p:nvCxnSpPr>
        <p:spPr>
          <a:xfrm flipH="1">
            <a:off x="7837810" y="3573833"/>
            <a:ext cx="906000" cy="873600"/>
          </a:xfrm>
          <a:prstGeom prst="straightConnector1">
            <a:avLst/>
          </a:prstGeom>
          <a:noFill/>
          <a:ln w="25400" cap="flat" cmpd="sng">
            <a:solidFill>
              <a:srgbClr val="999999"/>
            </a:solidFill>
            <a:prstDash val="solid"/>
            <a:miter lim="400000"/>
            <a:headEnd type="none" w="sm" len="sm"/>
            <a:tailEnd type="triangle" w="med" len="med"/>
          </a:ln>
        </p:spPr>
      </p:cxnSp>
      <p:sp>
        <p:nvSpPr>
          <p:cNvPr id="577" name="Google Shape;577;p47"/>
          <p:cNvSpPr txBox="1"/>
          <p:nvPr/>
        </p:nvSpPr>
        <p:spPr>
          <a:xfrm>
            <a:off x="5936110" y="5103173"/>
            <a:ext cx="2234100" cy="294600"/>
          </a:xfrm>
          <a:prstGeom prst="rect">
            <a:avLst/>
          </a:prstGeom>
          <a:noFill/>
          <a:ln>
            <a:noFill/>
          </a:ln>
        </p:spPr>
        <p:txBody>
          <a:bodyPr spcFirstLastPara="1" wrap="square" lIns="32750" tIns="32750" rIns="32750" bIns="32750" anchor="ctr" anchorCtr="0">
            <a:noAutofit/>
          </a:bodyPr>
          <a:lstStyle/>
          <a:p>
            <a:pPr algn="ctr">
              <a:buClr>
                <a:srgbClr val="FFFFFF"/>
              </a:buClr>
              <a:buSzPts val="1900"/>
            </a:pPr>
            <a:r>
              <a:rPr lang="en" sz="1900">
                <a:latin typeface="Helvetica Neue Light"/>
                <a:ea typeface="Helvetica Neue Light"/>
                <a:cs typeface="Helvetica Neue Light"/>
                <a:sym typeface="Helvetica Neue Light"/>
              </a:rPr>
              <a:t>Back to real world</a:t>
            </a:r>
            <a:endParaRPr sz="900"/>
          </a:p>
        </p:txBody>
      </p:sp>
      <p:sp>
        <p:nvSpPr>
          <p:cNvPr id="578" name="Google Shape;578;p47"/>
          <p:cNvSpPr txBox="1"/>
          <p:nvPr/>
        </p:nvSpPr>
        <p:spPr>
          <a:xfrm>
            <a:off x="6309128" y="3949970"/>
            <a:ext cx="388500" cy="267900"/>
          </a:xfrm>
          <a:prstGeom prst="rect">
            <a:avLst/>
          </a:prstGeom>
          <a:noFill/>
          <a:ln>
            <a:noFill/>
          </a:ln>
        </p:spPr>
        <p:txBody>
          <a:bodyPr spcFirstLastPara="1" wrap="square" lIns="32750" tIns="32750" rIns="32750" bIns="32750" anchor="ctr" anchorCtr="0">
            <a:noAutofit/>
          </a:bodyPr>
          <a:lstStyle/>
          <a:p>
            <a:pPr algn="ctr">
              <a:buClr>
                <a:srgbClr val="FFFFFF"/>
              </a:buClr>
              <a:buSzPts val="1700"/>
            </a:pPr>
            <a:r>
              <a:rPr lang="en" sz="1700" dirty="0">
                <a:latin typeface="Helvetica Neue Light"/>
                <a:ea typeface="Helvetica Neue Light"/>
                <a:cs typeface="Helvetica Neue Light"/>
                <a:sym typeface="Helvetica Neue Light"/>
              </a:rPr>
              <a:t>No</a:t>
            </a:r>
            <a:endParaRPr sz="900" dirty="0"/>
          </a:p>
        </p:txBody>
      </p:sp>
      <p:sp>
        <p:nvSpPr>
          <p:cNvPr id="579" name="Google Shape;579;p47"/>
          <p:cNvSpPr txBox="1"/>
          <p:nvPr/>
        </p:nvSpPr>
        <p:spPr>
          <a:xfrm>
            <a:off x="7162937" y="4779026"/>
            <a:ext cx="460200" cy="267900"/>
          </a:xfrm>
          <a:prstGeom prst="rect">
            <a:avLst/>
          </a:prstGeom>
          <a:noFill/>
          <a:ln>
            <a:noFill/>
          </a:ln>
        </p:spPr>
        <p:txBody>
          <a:bodyPr spcFirstLastPara="1" wrap="square" lIns="32750" tIns="32750" rIns="32750" bIns="32750" anchor="ctr" anchorCtr="0">
            <a:noAutofit/>
          </a:bodyPr>
          <a:lstStyle/>
          <a:p>
            <a:pPr algn="ctr">
              <a:buClr>
                <a:srgbClr val="FFFFFF"/>
              </a:buClr>
              <a:buSzPts val="1700"/>
            </a:pPr>
            <a:r>
              <a:rPr lang="en" sz="1700" dirty="0">
                <a:latin typeface="Helvetica Neue Light"/>
                <a:ea typeface="Helvetica Neue Light"/>
                <a:cs typeface="Helvetica Neue Light"/>
                <a:sym typeface="Helvetica Neue Light"/>
              </a:rPr>
              <a:t>Yes</a:t>
            </a:r>
            <a:endParaRPr sz="900" dirty="0"/>
          </a:p>
        </p:txBody>
      </p:sp>
      <p:sp>
        <p:nvSpPr>
          <p:cNvPr id="580" name="Google Shape;580;p47"/>
          <p:cNvSpPr txBox="1"/>
          <p:nvPr/>
        </p:nvSpPr>
        <p:spPr>
          <a:xfrm>
            <a:off x="1439159" y="3768027"/>
            <a:ext cx="882900" cy="388500"/>
          </a:xfrm>
          <a:prstGeom prst="rect">
            <a:avLst/>
          </a:prstGeom>
          <a:noFill/>
          <a:ln>
            <a:noFill/>
          </a:ln>
        </p:spPr>
        <p:txBody>
          <a:bodyPr spcFirstLastPara="1" wrap="square" lIns="32750" tIns="32750" rIns="32750" bIns="32750" anchor="ctr" anchorCtr="0">
            <a:noAutofit/>
          </a:bodyPr>
          <a:lstStyle/>
          <a:p>
            <a:pPr algn="ctr">
              <a:buClr>
                <a:srgbClr val="FFFFFF"/>
              </a:buClr>
              <a:buSzPts val="1400"/>
            </a:pPr>
            <a:r>
              <a:rPr lang="en" sz="1400">
                <a:latin typeface="Helvetica Neue Light"/>
                <a:ea typeface="Helvetica Neue Light"/>
                <a:cs typeface="Helvetica Neue Light"/>
                <a:sym typeface="Helvetica Neue Light"/>
              </a:rPr>
              <a:t>Data</a:t>
            </a:r>
            <a:endParaRPr sz="900"/>
          </a:p>
          <a:p>
            <a:pPr algn="ctr">
              <a:buClr>
                <a:srgbClr val="FFFFFF"/>
              </a:buClr>
              <a:buSzPts val="1400"/>
            </a:pPr>
            <a:r>
              <a:rPr lang="en" sz="1400">
                <a:latin typeface="Helvetica Neue Light"/>
                <a:ea typeface="Helvetica Neue Light"/>
                <a:cs typeface="Helvetica Neue Light"/>
                <a:sym typeface="Helvetica Neue Light"/>
              </a:rPr>
              <a:t>collection</a:t>
            </a:r>
            <a:endParaRPr sz="900"/>
          </a:p>
        </p:txBody>
      </p:sp>
      <p:sp>
        <p:nvSpPr>
          <p:cNvPr id="581" name="Google Shape;581;p47"/>
          <p:cNvSpPr txBox="1"/>
          <p:nvPr/>
        </p:nvSpPr>
        <p:spPr>
          <a:xfrm>
            <a:off x="2863400" y="5390041"/>
            <a:ext cx="1730400" cy="388500"/>
          </a:xfrm>
          <a:prstGeom prst="rect">
            <a:avLst/>
          </a:prstGeom>
          <a:noFill/>
          <a:ln>
            <a:noFill/>
          </a:ln>
        </p:spPr>
        <p:txBody>
          <a:bodyPr spcFirstLastPara="1" wrap="square" lIns="32750" tIns="32750" rIns="32750" bIns="32750" anchor="ctr" anchorCtr="0">
            <a:noAutofit/>
          </a:bodyPr>
          <a:lstStyle/>
          <a:p>
            <a:pPr algn="ctr">
              <a:buClr>
                <a:srgbClr val="FFFFFF"/>
              </a:buClr>
              <a:buSzPts val="1400"/>
            </a:pPr>
            <a:r>
              <a:rPr lang="en" sz="1400" dirty="0">
                <a:latin typeface="Helvetica Neue Light"/>
                <a:ea typeface="Helvetica Neue Light"/>
                <a:cs typeface="Helvetica Neue Light"/>
                <a:sym typeface="Helvetica Neue Light"/>
              </a:rPr>
              <a:t>Pre-processing,</a:t>
            </a:r>
          </a:p>
          <a:p>
            <a:pPr algn="ctr">
              <a:buClr>
                <a:srgbClr val="FFFFFF"/>
              </a:buClr>
              <a:buSzPts val="1400"/>
            </a:pPr>
            <a:r>
              <a:rPr lang="en" sz="1400" dirty="0">
                <a:latin typeface="Helvetica Neue Light"/>
                <a:ea typeface="Helvetica Neue Light"/>
                <a:cs typeface="Helvetica Neue Light"/>
                <a:sym typeface="Helvetica Neue Light"/>
              </a:rPr>
              <a:t>Label data manually (create ground truth),</a:t>
            </a:r>
          </a:p>
          <a:p>
            <a:pPr algn="ctr">
              <a:buClr>
                <a:srgbClr val="FFFFFF"/>
              </a:buClr>
              <a:buSzPts val="1400"/>
            </a:pPr>
            <a:r>
              <a:rPr lang="en" sz="1400" dirty="0">
                <a:latin typeface="Helvetica Neue Light"/>
                <a:ea typeface="Helvetica Neue Light"/>
                <a:cs typeface="Helvetica Neue Light"/>
                <a:sym typeface="Helvetica Neue Light"/>
              </a:rPr>
              <a:t>Extract features</a:t>
            </a:r>
            <a:endParaRPr sz="900" dirty="0"/>
          </a:p>
        </p:txBody>
      </p:sp>
      <p:sp>
        <p:nvSpPr>
          <p:cNvPr id="582" name="Google Shape;582;p47"/>
          <p:cNvSpPr txBox="1"/>
          <p:nvPr/>
        </p:nvSpPr>
        <p:spPr>
          <a:xfrm>
            <a:off x="5963560" y="2246003"/>
            <a:ext cx="2401800" cy="288000"/>
          </a:xfrm>
          <a:prstGeom prst="rect">
            <a:avLst/>
          </a:prstGeom>
          <a:noFill/>
          <a:ln>
            <a:noFill/>
          </a:ln>
        </p:spPr>
        <p:txBody>
          <a:bodyPr spcFirstLastPara="1" wrap="square" lIns="32750" tIns="32750" rIns="32750" bIns="32750" anchor="ctr" anchorCtr="0">
            <a:noAutofit/>
          </a:bodyPr>
          <a:lstStyle/>
          <a:p>
            <a:pPr algn="ctr">
              <a:buClr>
                <a:srgbClr val="FFFFFF"/>
              </a:buClr>
              <a:buSzPts val="1900"/>
            </a:pPr>
            <a:r>
              <a:rPr lang="en" sz="1900" dirty="0">
                <a:latin typeface="Helvetica Neue Light"/>
                <a:ea typeface="Helvetica Neue Light"/>
                <a:cs typeface="Helvetica Neue Light"/>
                <a:sym typeface="Helvetica Neue Light"/>
              </a:rPr>
              <a:t>Supervised learning example</a:t>
            </a:r>
            <a:endParaRPr sz="900" dirty="0"/>
          </a:p>
        </p:txBody>
      </p:sp>
      <p:pic>
        <p:nvPicPr>
          <p:cNvPr id="583" name="Google Shape;583;p47" descr="Imagej2-icon.png"/>
          <p:cNvPicPr preferRelativeResize="0"/>
          <p:nvPr/>
        </p:nvPicPr>
        <p:blipFill rotWithShape="1">
          <a:blip r:embed="rId4">
            <a:alphaModFix/>
          </a:blip>
          <a:srcRect/>
          <a:stretch/>
        </p:blipFill>
        <p:spPr>
          <a:xfrm>
            <a:off x="1514919" y="2916465"/>
            <a:ext cx="766797" cy="766797"/>
          </a:xfrm>
          <a:prstGeom prst="rect">
            <a:avLst/>
          </a:prstGeom>
          <a:noFill/>
          <a:ln>
            <a:noFill/>
          </a:ln>
        </p:spPr>
      </p:pic>
      <p:pic>
        <p:nvPicPr>
          <p:cNvPr id="584" name="Google Shape;584;p47"/>
          <p:cNvPicPr preferRelativeResize="0"/>
          <p:nvPr/>
        </p:nvPicPr>
        <p:blipFill>
          <a:blip r:embed="rId5">
            <a:alphaModFix/>
          </a:blip>
          <a:stretch>
            <a:fillRect/>
          </a:stretch>
        </p:blipFill>
        <p:spPr>
          <a:xfrm>
            <a:off x="2897900" y="1750650"/>
            <a:ext cx="830700" cy="3317710"/>
          </a:xfrm>
          <a:prstGeom prst="rect">
            <a:avLst/>
          </a:prstGeom>
          <a:noFill/>
          <a:ln>
            <a:noFill/>
          </a:ln>
        </p:spPr>
      </p:pic>
      <p:pic>
        <p:nvPicPr>
          <p:cNvPr id="34" name="Picture 4" descr="Image result for neubias logo png">
            <a:extLst>
              <a:ext uri="{FF2B5EF4-FFF2-40B4-BE49-F238E27FC236}">
                <a16:creationId xmlns:a16="http://schemas.microsoft.com/office/drawing/2014/main" id="{931950F0-6DB4-1F4A-ABF0-F530FC9C20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9538" y="5909706"/>
            <a:ext cx="1605531" cy="850429"/>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Google Shape;558;p47">
            <a:extLst>
              <a:ext uri="{FF2B5EF4-FFF2-40B4-BE49-F238E27FC236}">
                <a16:creationId xmlns:a16="http://schemas.microsoft.com/office/drawing/2014/main" id="{1572814A-6068-924D-A996-C5B7C856BD1B}"/>
              </a:ext>
            </a:extLst>
          </p:cNvPr>
          <p:cNvCxnSpPr>
            <a:cxnSpLocks/>
            <a:endCxn id="581" idx="3"/>
          </p:cNvCxnSpPr>
          <p:nvPr/>
        </p:nvCxnSpPr>
        <p:spPr>
          <a:xfrm flipH="1">
            <a:off x="4593800" y="4234735"/>
            <a:ext cx="1950628" cy="1349556"/>
          </a:xfrm>
          <a:prstGeom prst="straightConnector1">
            <a:avLst/>
          </a:prstGeom>
          <a:noFill/>
          <a:ln w="25400" cap="flat" cmpd="sng">
            <a:solidFill>
              <a:srgbClr val="999999"/>
            </a:solidFill>
            <a:prstDash val="solid"/>
            <a:miter lim="400000"/>
            <a:headEnd type="none" w="sm" len="sm"/>
            <a:tailEnd type="triangle" w="med" len="med"/>
          </a:ln>
        </p:spPr>
      </p:cxnSp>
      <p:sp>
        <p:nvSpPr>
          <p:cNvPr id="36" name="Content Placeholder 1">
            <a:extLst>
              <a:ext uri="{FF2B5EF4-FFF2-40B4-BE49-F238E27FC236}">
                <a16:creationId xmlns:a16="http://schemas.microsoft.com/office/drawing/2014/main" id="{6C15F792-63B8-D348-A49A-FCF66E6A80AC}"/>
              </a:ext>
            </a:extLst>
          </p:cNvPr>
          <p:cNvSpPr>
            <a:spLocks noGrp="1"/>
          </p:cNvSpPr>
          <p:nvPr>
            <p:ph idx="1"/>
          </p:nvPr>
        </p:nvSpPr>
        <p:spPr>
          <a:xfrm>
            <a:off x="662940" y="1245870"/>
            <a:ext cx="8309088" cy="4103057"/>
          </a:xfrm>
        </p:spPr>
        <p:txBody>
          <a:bodyPr>
            <a:normAutofit/>
          </a:bodyPr>
          <a:lstStyle/>
          <a:p>
            <a:pPr marL="0" indent="0">
              <a:buNone/>
            </a:pPr>
            <a:r>
              <a:rPr lang="en-US" sz="1800" dirty="0"/>
              <a:t>Designing and training a classifier is an iterative process.</a:t>
            </a:r>
            <a:endParaRPr lang="en-US" sz="1600" dirty="0"/>
          </a:p>
        </p:txBody>
      </p:sp>
    </p:spTree>
    <p:extLst>
      <p:ext uri="{BB962C8B-B14F-4D97-AF65-F5344CB8AC3E}">
        <p14:creationId xmlns:p14="http://schemas.microsoft.com/office/powerpoint/2010/main" val="399332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7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7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7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5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5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 grpId="0" animBg="1"/>
      <p:bldP spid="561" grpId="0"/>
      <p:bldP spid="567" grpId="0"/>
      <p:bldP spid="568" grpId="0"/>
      <p:bldP spid="569" grpId="0"/>
      <p:bldP spid="570" grpId="0"/>
      <p:bldP spid="574" grpId="0" animBg="1"/>
      <p:bldP spid="577" grpId="0"/>
      <p:bldP spid="578" grpId="0"/>
      <p:bldP spid="579" grpId="0"/>
      <p:bldP spid="580" grpId="0"/>
      <p:bldP spid="581" grpId="0"/>
      <p:bldP spid="58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4" name="Google Shape;524;p44"/>
          <p:cNvSpPr txBox="1">
            <a:spLocks noGrp="1"/>
          </p:cNvSpPr>
          <p:nvPr>
            <p:ph idx="1"/>
          </p:nvPr>
        </p:nvSpPr>
        <p:spPr>
          <a:xfrm>
            <a:off x="457200" y="1422072"/>
            <a:ext cx="8229600" cy="2965133"/>
          </a:xfrm>
          <a:prstGeom prst="rect">
            <a:avLst/>
          </a:prstGeom>
        </p:spPr>
        <p:txBody>
          <a:bodyPr spcFirstLastPara="1" vert="horz" wrap="square" lIns="41900" tIns="41900" rIns="41900" bIns="41900" rtlCol="0" anchor="t" anchorCtr="0">
            <a:noAutofit/>
          </a:bodyPr>
          <a:lstStyle/>
          <a:p>
            <a:pPr marL="260341" indent="-285750">
              <a:buSzPts val="2200"/>
            </a:pPr>
            <a:r>
              <a:rPr lang="en" sz="1800" dirty="0"/>
              <a:t>  Good practice: </a:t>
            </a:r>
            <a:r>
              <a:rPr lang="en" sz="1800" b="1" dirty="0"/>
              <a:t>not to use all the data you have, to train a model</a:t>
            </a:r>
          </a:p>
          <a:p>
            <a:pPr marL="831827" lvl="1" indent="-285750">
              <a:buSzPts val="2200"/>
            </a:pPr>
            <a:r>
              <a:rPr lang="en" dirty="0"/>
              <a:t>Causes</a:t>
            </a:r>
            <a:r>
              <a:rPr lang="en" b="1" dirty="0"/>
              <a:t> “overfitting”</a:t>
            </a:r>
          </a:p>
          <a:p>
            <a:pPr marL="546077" lvl="1" indent="0">
              <a:buSzPts val="2200"/>
              <a:buNone/>
            </a:pPr>
            <a:endParaRPr lang="en" sz="1800" dirty="0"/>
          </a:p>
          <a:p>
            <a:pPr indent="-368300">
              <a:buSzPts val="2200"/>
            </a:pPr>
            <a:r>
              <a:rPr lang="en" sz="1800" dirty="0"/>
              <a:t>How to divide the samples? For example:</a:t>
            </a:r>
          </a:p>
          <a:p>
            <a:pPr lvl="1" indent="-368300">
              <a:buSzPts val="2200"/>
            </a:pPr>
            <a:r>
              <a:rPr lang="en" dirty="0">
                <a:solidFill>
                  <a:schemeClr val="accent6"/>
                </a:solidFill>
              </a:rPr>
              <a:t>Train</a:t>
            </a:r>
            <a:r>
              <a:rPr lang="en" dirty="0"/>
              <a:t>: to build the model (~66% of samples)</a:t>
            </a:r>
          </a:p>
          <a:p>
            <a:pPr lvl="1" indent="-368300">
              <a:buSzPts val="2200"/>
            </a:pPr>
            <a:r>
              <a:rPr lang="en" dirty="0">
                <a:solidFill>
                  <a:schemeClr val="accent6"/>
                </a:solidFill>
              </a:rPr>
              <a:t>Test</a:t>
            </a:r>
            <a:r>
              <a:rPr lang="en" dirty="0"/>
              <a:t>: to evaluate the model (~33% of samples)</a:t>
            </a:r>
          </a:p>
          <a:p>
            <a:pPr lvl="1" indent="-368300">
              <a:buSzPts val="2200"/>
            </a:pPr>
            <a:endParaRPr lang="en" dirty="0"/>
          </a:p>
          <a:p>
            <a:pPr lvl="1" indent="-368300">
              <a:buSzPts val="2200"/>
            </a:pPr>
            <a:endParaRPr lang="en" dirty="0"/>
          </a:p>
          <a:p>
            <a:pPr lvl="1" indent="-368300">
              <a:buSzPts val="2200"/>
            </a:pPr>
            <a:endParaRPr lang="en" dirty="0"/>
          </a:p>
          <a:p>
            <a:pPr lvl="1" indent="-368300">
              <a:buSzPts val="2200"/>
            </a:pPr>
            <a:endParaRPr lang="en" dirty="0"/>
          </a:p>
          <a:p>
            <a:pPr lvl="1" indent="-368300">
              <a:buSzPts val="2200"/>
            </a:pPr>
            <a:endParaRPr lang="en" dirty="0"/>
          </a:p>
          <a:p>
            <a:pPr lvl="1" indent="-368300">
              <a:buSzPts val="2200"/>
            </a:pPr>
            <a:endParaRPr lang="en" dirty="0"/>
          </a:p>
          <a:p>
            <a:pPr indent="-368300">
              <a:buSzPts val="2200"/>
            </a:pPr>
            <a:r>
              <a:rPr lang="en" b="1" dirty="0"/>
              <a:t>Evaluation (short version):</a:t>
            </a:r>
          </a:p>
          <a:p>
            <a:pPr lvl="1" indent="-368300">
              <a:buSzPts val="2200"/>
            </a:pPr>
            <a:r>
              <a:rPr lang="en" dirty="0"/>
              <a:t>Measure correct / missed / wrong predictions for each class.</a:t>
            </a:r>
          </a:p>
          <a:p>
            <a:pPr lvl="1" indent="-368300">
              <a:buSzPts val="2200"/>
            </a:pPr>
            <a:endParaRPr dirty="0"/>
          </a:p>
          <a:p>
            <a:pPr marL="0" indent="0">
              <a:lnSpc>
                <a:spcPct val="150000"/>
              </a:lnSpc>
              <a:buNone/>
            </a:pPr>
            <a:endParaRPr dirty="0"/>
          </a:p>
        </p:txBody>
      </p:sp>
      <p:sp>
        <p:nvSpPr>
          <p:cNvPr id="523" name="Google Shape;523;p44"/>
          <p:cNvSpPr txBox="1">
            <a:spLocks noGrp="1"/>
          </p:cNvSpPr>
          <p:nvPr>
            <p:ph type="title"/>
          </p:nvPr>
        </p:nvSpPr>
        <p:spPr>
          <a:prstGeom prst="rect">
            <a:avLst/>
          </a:prstGeom>
        </p:spPr>
        <p:txBody>
          <a:bodyPr spcFirstLastPara="1" vert="horz" wrap="square" lIns="41900" tIns="41900" rIns="41900" bIns="41900" rtlCol="0" anchor="ctr" anchorCtr="0">
            <a:noAutofit/>
          </a:bodyPr>
          <a:lstStyle/>
          <a:p>
            <a:r>
              <a:rPr lang="en-US" dirty="0"/>
              <a:t>Testing &amp; Evaluation</a:t>
            </a:r>
            <a:endParaRPr dirty="0"/>
          </a:p>
        </p:txBody>
      </p:sp>
      <p:grpSp>
        <p:nvGrpSpPr>
          <p:cNvPr id="2" name="Group 1">
            <a:extLst>
              <a:ext uri="{FF2B5EF4-FFF2-40B4-BE49-F238E27FC236}">
                <a16:creationId xmlns:a16="http://schemas.microsoft.com/office/drawing/2014/main" id="{68E1FE03-7D81-B943-A0BF-2ECEA22C0091}"/>
              </a:ext>
            </a:extLst>
          </p:cNvPr>
          <p:cNvGrpSpPr/>
          <p:nvPr/>
        </p:nvGrpSpPr>
        <p:grpSpPr>
          <a:xfrm>
            <a:off x="2288498" y="3496576"/>
            <a:ext cx="5836075" cy="1651880"/>
            <a:chOff x="1653970" y="3428996"/>
            <a:chExt cx="5836075" cy="1651880"/>
          </a:xfrm>
        </p:grpSpPr>
        <p:graphicFrame>
          <p:nvGraphicFramePr>
            <p:cNvPr id="526" name="Google Shape;526;p44"/>
            <p:cNvGraphicFramePr/>
            <p:nvPr>
              <p:extLst>
                <p:ext uri="{D42A27DB-BD31-4B8C-83A1-F6EECF244321}">
                  <p14:modId xmlns:p14="http://schemas.microsoft.com/office/powerpoint/2010/main" val="3017549067"/>
                </p:ext>
              </p:extLst>
            </p:nvPr>
          </p:nvGraphicFramePr>
          <p:xfrm>
            <a:off x="1653970" y="3818860"/>
            <a:ext cx="5041575" cy="373275"/>
          </p:xfrm>
          <a:graphic>
            <a:graphicData uri="http://schemas.openxmlformats.org/drawingml/2006/table">
              <a:tbl>
                <a:tblPr>
                  <a:noFill/>
                </a:tblPr>
                <a:tblGrid>
                  <a:gridCol w="1680525">
                    <a:extLst>
                      <a:ext uri="{9D8B030D-6E8A-4147-A177-3AD203B41FA5}">
                        <a16:colId xmlns:a16="http://schemas.microsoft.com/office/drawing/2014/main" val="20000"/>
                      </a:ext>
                    </a:extLst>
                  </a:gridCol>
                  <a:gridCol w="1680525">
                    <a:extLst>
                      <a:ext uri="{9D8B030D-6E8A-4147-A177-3AD203B41FA5}">
                        <a16:colId xmlns:a16="http://schemas.microsoft.com/office/drawing/2014/main" val="20001"/>
                      </a:ext>
                    </a:extLst>
                  </a:gridCol>
                  <a:gridCol w="1680525">
                    <a:extLst>
                      <a:ext uri="{9D8B030D-6E8A-4147-A177-3AD203B41FA5}">
                        <a16:colId xmlns:a16="http://schemas.microsoft.com/office/drawing/2014/main" val="20002"/>
                      </a:ext>
                    </a:extLst>
                  </a:gridCol>
                </a:tblGrid>
                <a:tr h="373275">
                  <a:tc gridSpan="2">
                    <a:txBody>
                      <a:bodyPr/>
                      <a:lstStyle/>
                      <a:p>
                        <a:pPr marL="0" marR="0" lvl="0" indent="0" algn="ctr" rtl="0">
                          <a:lnSpc>
                            <a:spcPct val="100000"/>
                          </a:lnSpc>
                          <a:spcBef>
                            <a:spcPts val="0"/>
                          </a:spcBef>
                          <a:spcAft>
                            <a:spcPts val="0"/>
                          </a:spcAft>
                          <a:buClr>
                            <a:srgbClr val="FFFFFF"/>
                          </a:buClr>
                          <a:buSzPts val="1500"/>
                          <a:buFont typeface="Helvetica Neue Light"/>
                          <a:buNone/>
                        </a:pPr>
                        <a:r>
                          <a:rPr lang="en" sz="1800" u="none" strike="noStrike" cap="none" dirty="0">
                            <a:solidFill>
                              <a:srgbClr val="000000"/>
                            </a:solidFill>
                          </a:rPr>
                          <a:t>Train</a:t>
                        </a:r>
                        <a:endParaRPr sz="1800" dirty="0">
                          <a:solidFill>
                            <a:srgbClr val="000000"/>
                          </a:solidFill>
                        </a:endParaRPr>
                      </a:p>
                    </a:txBody>
                    <a:tcPr marL="36575" marR="36575" marT="36575" marB="365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de-DE"/>
                      </a:p>
                    </a:txBody>
                    <a:tcPr/>
                  </a:tc>
                  <a:tc>
                    <a:txBody>
                      <a:bodyPr/>
                      <a:lstStyle/>
                      <a:p>
                        <a:pPr marL="0" marR="0" lvl="0" indent="0" algn="ctr" rtl="0">
                          <a:lnSpc>
                            <a:spcPct val="100000"/>
                          </a:lnSpc>
                          <a:spcBef>
                            <a:spcPts val="0"/>
                          </a:spcBef>
                          <a:spcAft>
                            <a:spcPts val="0"/>
                          </a:spcAft>
                          <a:buClr>
                            <a:srgbClr val="FFFFFF"/>
                          </a:buClr>
                          <a:buSzPts val="1500"/>
                          <a:buFont typeface="Helvetica Neue Light"/>
                          <a:buNone/>
                        </a:pPr>
                        <a:r>
                          <a:rPr lang="en" sz="1800" u="none" strike="noStrike" cap="none" dirty="0">
                            <a:solidFill>
                              <a:srgbClr val="000000"/>
                            </a:solidFill>
                          </a:rPr>
                          <a:t>Test</a:t>
                        </a:r>
                        <a:endParaRPr sz="1800" dirty="0">
                          <a:solidFill>
                            <a:srgbClr val="000000"/>
                          </a:solidFill>
                        </a:endParaRPr>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527" name="Google Shape;527;p44"/>
            <p:cNvSpPr txBox="1"/>
            <p:nvPr/>
          </p:nvSpPr>
          <p:spPr>
            <a:xfrm>
              <a:off x="3870571" y="3428996"/>
              <a:ext cx="608400" cy="281400"/>
            </a:xfrm>
            <a:prstGeom prst="rect">
              <a:avLst/>
            </a:prstGeom>
            <a:noFill/>
            <a:ln w="9525" cap="flat" cmpd="sng">
              <a:solidFill>
                <a:srgbClr val="FFFFFF"/>
              </a:solidFill>
              <a:prstDash val="solid"/>
              <a:round/>
              <a:headEnd type="none" w="sm" len="sm"/>
              <a:tailEnd type="none" w="sm" len="sm"/>
            </a:ln>
          </p:spPr>
          <p:txBody>
            <a:bodyPr spcFirstLastPara="1" wrap="square" lIns="32750" tIns="32750" rIns="32750" bIns="32750" anchor="ctr" anchorCtr="0">
              <a:noAutofit/>
            </a:bodyPr>
            <a:lstStyle/>
            <a:p>
              <a:pPr algn="ctr">
                <a:buClr>
                  <a:srgbClr val="FFFFFF"/>
                </a:buClr>
                <a:buSzPts val="1800"/>
              </a:pPr>
              <a:r>
                <a:rPr lang="en" dirty="0">
                  <a:latin typeface="Helvetica Neue"/>
                  <a:ea typeface="Helvetica Neue"/>
                  <a:cs typeface="Helvetica Neue"/>
                  <a:sym typeface="Helvetica Neue"/>
                </a:rPr>
                <a:t>Data</a:t>
              </a:r>
              <a:endParaRPr sz="900" dirty="0">
                <a:latin typeface="Helvetica Neue"/>
                <a:ea typeface="Helvetica Neue"/>
                <a:cs typeface="Helvetica Neue"/>
                <a:sym typeface="Helvetica Neue"/>
              </a:endParaRPr>
            </a:p>
          </p:txBody>
        </p:sp>
        <p:sp>
          <p:nvSpPr>
            <p:cNvPr id="528" name="Google Shape;528;p44"/>
            <p:cNvSpPr txBox="1"/>
            <p:nvPr/>
          </p:nvSpPr>
          <p:spPr>
            <a:xfrm>
              <a:off x="2178724" y="4453678"/>
              <a:ext cx="2099400" cy="281400"/>
            </a:xfrm>
            <a:prstGeom prst="rect">
              <a:avLst/>
            </a:prstGeom>
            <a:noFill/>
            <a:ln w="9525" cap="flat" cmpd="sng">
              <a:solidFill>
                <a:srgbClr val="FFFFFF"/>
              </a:solidFill>
              <a:prstDash val="solid"/>
              <a:round/>
              <a:headEnd type="none" w="sm" len="sm"/>
              <a:tailEnd type="none" w="sm" len="sm"/>
            </a:ln>
          </p:spPr>
          <p:txBody>
            <a:bodyPr spcFirstLastPara="1" wrap="square" lIns="32750" tIns="32750" rIns="32750" bIns="32750" anchor="ctr" anchorCtr="0">
              <a:noAutofit/>
            </a:bodyPr>
            <a:lstStyle/>
            <a:p>
              <a:pPr algn="ctr">
                <a:buClr>
                  <a:srgbClr val="FFFFFF"/>
                </a:buClr>
                <a:buSzPts val="1800"/>
              </a:pPr>
              <a:r>
                <a:rPr lang="en">
                  <a:latin typeface="Helvetica Neue"/>
                  <a:ea typeface="Helvetica Neue"/>
                  <a:cs typeface="Helvetica Neue"/>
                  <a:sym typeface="Helvetica Neue"/>
                </a:rPr>
                <a:t>learning algorithm</a:t>
              </a:r>
              <a:endParaRPr sz="900">
                <a:latin typeface="Helvetica Neue"/>
                <a:ea typeface="Helvetica Neue"/>
                <a:cs typeface="Helvetica Neue"/>
                <a:sym typeface="Helvetica Neue"/>
              </a:endParaRPr>
            </a:p>
          </p:txBody>
        </p:sp>
        <p:sp>
          <p:nvSpPr>
            <p:cNvPr id="529" name="Google Shape;529;p44"/>
            <p:cNvSpPr txBox="1"/>
            <p:nvPr/>
          </p:nvSpPr>
          <p:spPr>
            <a:xfrm>
              <a:off x="4327061" y="4799476"/>
              <a:ext cx="1066800" cy="281400"/>
            </a:xfrm>
            <a:prstGeom prst="rect">
              <a:avLst/>
            </a:prstGeom>
            <a:noFill/>
            <a:ln w="9525" cap="flat" cmpd="sng">
              <a:solidFill>
                <a:srgbClr val="FFFFFF"/>
              </a:solidFill>
              <a:prstDash val="solid"/>
              <a:round/>
              <a:headEnd type="none" w="sm" len="sm"/>
              <a:tailEnd type="none" w="sm" len="sm"/>
            </a:ln>
          </p:spPr>
          <p:txBody>
            <a:bodyPr spcFirstLastPara="1" wrap="square" lIns="32750" tIns="32750" rIns="32750" bIns="32750" anchor="ctr" anchorCtr="0">
              <a:noAutofit/>
            </a:bodyPr>
            <a:lstStyle/>
            <a:p>
              <a:pPr algn="ctr">
                <a:buClr>
                  <a:srgbClr val="FFFFFF"/>
                </a:buClr>
                <a:buSzPts val="1800"/>
              </a:pPr>
              <a:r>
                <a:rPr lang="en">
                  <a:latin typeface="Helvetica Neue"/>
                  <a:ea typeface="Helvetica Neue"/>
                  <a:cs typeface="Helvetica Neue"/>
                  <a:sym typeface="Helvetica Neue"/>
                </a:rPr>
                <a:t>classifier</a:t>
              </a:r>
              <a:endParaRPr sz="900">
                <a:latin typeface="Helvetica Neue"/>
                <a:ea typeface="Helvetica Neue"/>
                <a:cs typeface="Helvetica Neue"/>
                <a:sym typeface="Helvetica Neue"/>
              </a:endParaRPr>
            </a:p>
          </p:txBody>
        </p:sp>
        <p:cxnSp>
          <p:nvCxnSpPr>
            <p:cNvPr id="530" name="Google Shape;530;p44"/>
            <p:cNvCxnSpPr/>
            <p:nvPr/>
          </p:nvCxnSpPr>
          <p:spPr>
            <a:xfrm>
              <a:off x="3424862" y="4772269"/>
              <a:ext cx="760200" cy="187500"/>
            </a:xfrm>
            <a:prstGeom prst="straightConnector1">
              <a:avLst/>
            </a:prstGeom>
            <a:noFill/>
            <a:ln w="25400" cap="flat" cmpd="sng">
              <a:solidFill>
                <a:srgbClr val="000000"/>
              </a:solidFill>
              <a:prstDash val="solid"/>
              <a:miter lim="400000"/>
              <a:headEnd type="none" w="sm" len="sm"/>
              <a:tailEnd type="triangle" w="med" len="med"/>
            </a:ln>
          </p:spPr>
        </p:cxnSp>
        <p:cxnSp>
          <p:nvCxnSpPr>
            <p:cNvPr id="531" name="Google Shape;531;p44"/>
            <p:cNvCxnSpPr/>
            <p:nvPr/>
          </p:nvCxnSpPr>
          <p:spPr>
            <a:xfrm flipH="1">
              <a:off x="3329925" y="4213098"/>
              <a:ext cx="300" cy="243300"/>
            </a:xfrm>
            <a:prstGeom prst="straightConnector1">
              <a:avLst/>
            </a:prstGeom>
            <a:noFill/>
            <a:ln w="25400" cap="flat" cmpd="sng">
              <a:solidFill>
                <a:srgbClr val="000000"/>
              </a:solidFill>
              <a:prstDash val="solid"/>
              <a:miter lim="400000"/>
              <a:headEnd type="none" w="sm" len="sm"/>
              <a:tailEnd type="triangle" w="med" len="med"/>
            </a:ln>
          </p:spPr>
        </p:cxnSp>
        <p:cxnSp>
          <p:nvCxnSpPr>
            <p:cNvPr id="532" name="Google Shape;532;p44"/>
            <p:cNvCxnSpPr/>
            <p:nvPr/>
          </p:nvCxnSpPr>
          <p:spPr>
            <a:xfrm flipH="1">
              <a:off x="5286462" y="4300726"/>
              <a:ext cx="531000" cy="398400"/>
            </a:xfrm>
            <a:prstGeom prst="straightConnector1">
              <a:avLst/>
            </a:prstGeom>
            <a:noFill/>
            <a:ln w="25400" cap="flat" cmpd="sng">
              <a:solidFill>
                <a:srgbClr val="000000"/>
              </a:solidFill>
              <a:prstDash val="solid"/>
              <a:miter lim="400000"/>
              <a:headEnd type="none" w="sm" len="sm"/>
              <a:tailEnd type="triangle" w="med" len="med"/>
            </a:ln>
          </p:spPr>
        </p:cxnSp>
        <p:cxnSp>
          <p:nvCxnSpPr>
            <p:cNvPr id="533" name="Google Shape;533;p44"/>
            <p:cNvCxnSpPr/>
            <p:nvPr/>
          </p:nvCxnSpPr>
          <p:spPr>
            <a:xfrm>
              <a:off x="5535712" y="4966908"/>
              <a:ext cx="608400" cy="0"/>
            </a:xfrm>
            <a:prstGeom prst="straightConnector1">
              <a:avLst/>
            </a:prstGeom>
            <a:noFill/>
            <a:ln w="25400" cap="flat" cmpd="sng">
              <a:solidFill>
                <a:srgbClr val="000000"/>
              </a:solidFill>
              <a:prstDash val="solid"/>
              <a:miter lim="400000"/>
              <a:headEnd type="none" w="sm" len="sm"/>
              <a:tailEnd type="triangle" w="med" len="med"/>
            </a:ln>
          </p:spPr>
        </p:cxnSp>
        <p:sp>
          <p:nvSpPr>
            <p:cNvPr id="534" name="Google Shape;534;p44"/>
            <p:cNvSpPr txBox="1"/>
            <p:nvPr/>
          </p:nvSpPr>
          <p:spPr>
            <a:xfrm>
              <a:off x="6288845" y="4799476"/>
              <a:ext cx="1201200" cy="281400"/>
            </a:xfrm>
            <a:prstGeom prst="rect">
              <a:avLst/>
            </a:prstGeom>
            <a:noFill/>
            <a:ln w="9525" cap="flat" cmpd="sng">
              <a:solidFill>
                <a:srgbClr val="FFFFFF"/>
              </a:solidFill>
              <a:prstDash val="solid"/>
              <a:round/>
              <a:headEnd type="none" w="sm" len="sm"/>
              <a:tailEnd type="none" w="sm" len="sm"/>
            </a:ln>
          </p:spPr>
          <p:txBody>
            <a:bodyPr spcFirstLastPara="1" wrap="square" lIns="32750" tIns="32750" rIns="32750" bIns="32750" anchor="ctr" anchorCtr="0">
              <a:noAutofit/>
            </a:bodyPr>
            <a:lstStyle/>
            <a:p>
              <a:pPr algn="ctr">
                <a:buClr>
                  <a:srgbClr val="FFFFFF"/>
                </a:buClr>
                <a:buSzPts val="1800"/>
              </a:pPr>
              <a:r>
                <a:rPr lang="en" dirty="0">
                  <a:latin typeface="Helvetica Neue"/>
                  <a:ea typeface="Helvetica Neue"/>
                  <a:cs typeface="Helvetica Neue"/>
                  <a:sym typeface="Helvetica Neue"/>
                </a:rPr>
                <a:t>prediction</a:t>
              </a:r>
              <a:endParaRPr sz="900" dirty="0">
                <a:latin typeface="Helvetica Neue"/>
                <a:ea typeface="Helvetica Neue"/>
                <a:cs typeface="Helvetica Neue"/>
                <a:sym typeface="Helvetica Neue"/>
              </a:endParaRPr>
            </a:p>
          </p:txBody>
        </p:sp>
      </p:grpSp>
      <p:pic>
        <p:nvPicPr>
          <p:cNvPr id="15" name="Picture 4" descr="Image result for neubias logo png">
            <a:extLst>
              <a:ext uri="{FF2B5EF4-FFF2-40B4-BE49-F238E27FC236}">
                <a16:creationId xmlns:a16="http://schemas.microsoft.com/office/drawing/2014/main" id="{1B6BA6A4-8CB6-CB46-A459-967C7F7DA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538" y="5909706"/>
            <a:ext cx="1605531" cy="850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55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4">
                                            <p:txEl>
                                              <p:pRg st="12" end="1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sp>
        <p:nvSpPr>
          <p:cNvPr id="411" name="Google Shape;411;p40"/>
          <p:cNvSpPr txBox="1">
            <a:spLocks noGrp="1"/>
          </p:cNvSpPr>
          <p:nvPr>
            <p:ph idx="1"/>
          </p:nvPr>
        </p:nvSpPr>
        <p:spPr>
          <a:prstGeom prst="rect">
            <a:avLst/>
          </a:prstGeom>
        </p:spPr>
        <p:txBody>
          <a:bodyPr spcFirstLastPara="1" vert="horz" wrap="square" lIns="41900" tIns="41900" rIns="41900" bIns="41900" rtlCol="0" anchor="t" anchorCtr="0">
            <a:noAutofit/>
          </a:bodyPr>
          <a:lstStyle/>
          <a:p>
            <a:pPr indent="-342900">
              <a:lnSpc>
                <a:spcPct val="115000"/>
              </a:lnSpc>
              <a:buSzPts val="1800"/>
            </a:pPr>
            <a:r>
              <a:rPr lang="en" sz="1800" dirty="0"/>
              <a:t>How do we </a:t>
            </a:r>
            <a:r>
              <a:rPr lang="en" sz="1800" dirty="0">
                <a:solidFill>
                  <a:schemeClr val="accent6"/>
                </a:solidFill>
              </a:rPr>
              <a:t>evaluate</a:t>
            </a:r>
            <a:r>
              <a:rPr lang="en" sz="1800" dirty="0"/>
              <a:t> the performance of a classifier?</a:t>
            </a:r>
            <a:endParaRPr sz="1800" dirty="0"/>
          </a:p>
          <a:p>
            <a:pPr indent="-342900">
              <a:lnSpc>
                <a:spcPct val="115000"/>
              </a:lnSpc>
              <a:spcBef>
                <a:spcPts val="0"/>
              </a:spcBef>
              <a:buSzPts val="1800"/>
            </a:pPr>
            <a:r>
              <a:rPr lang="en" sz="1800" dirty="0"/>
              <a:t>How do we </a:t>
            </a:r>
            <a:r>
              <a:rPr lang="en" sz="1800" dirty="0">
                <a:solidFill>
                  <a:schemeClr val="accent6"/>
                </a:solidFill>
              </a:rPr>
              <a:t>compare</a:t>
            </a:r>
            <a:r>
              <a:rPr lang="en" sz="1800" dirty="0"/>
              <a:t> classifiers?</a:t>
            </a:r>
            <a:endParaRPr sz="1800" dirty="0"/>
          </a:p>
          <a:p>
            <a:pPr indent="-342900">
              <a:lnSpc>
                <a:spcPct val="115000"/>
              </a:lnSpc>
              <a:spcBef>
                <a:spcPts val="0"/>
              </a:spcBef>
              <a:buSzPts val="1800"/>
            </a:pPr>
            <a:r>
              <a:rPr lang="en" sz="1800" dirty="0"/>
              <a:t>Confusion matrix:</a:t>
            </a:r>
            <a:endParaRPr sz="1800" dirty="0"/>
          </a:p>
          <a:p>
            <a:pPr marL="0" indent="0">
              <a:lnSpc>
                <a:spcPct val="115000"/>
              </a:lnSpc>
              <a:buNone/>
            </a:pPr>
            <a:endParaRPr sz="1400" dirty="0"/>
          </a:p>
          <a:p>
            <a:pPr marL="0" indent="0">
              <a:lnSpc>
                <a:spcPct val="115000"/>
              </a:lnSpc>
              <a:buNone/>
            </a:pPr>
            <a:endParaRPr sz="1400" dirty="0"/>
          </a:p>
          <a:p>
            <a:pPr marL="0" indent="0">
              <a:lnSpc>
                <a:spcPct val="115000"/>
              </a:lnSpc>
              <a:buNone/>
            </a:pPr>
            <a:endParaRPr sz="1400" dirty="0"/>
          </a:p>
          <a:p>
            <a:pPr marL="0" indent="0">
              <a:lnSpc>
                <a:spcPct val="115000"/>
              </a:lnSpc>
              <a:buNone/>
            </a:pPr>
            <a:endParaRPr sz="1400" dirty="0"/>
          </a:p>
          <a:p>
            <a:pPr marL="0" indent="0">
              <a:lnSpc>
                <a:spcPct val="115000"/>
              </a:lnSpc>
              <a:buNone/>
            </a:pPr>
            <a:endParaRPr sz="1400" dirty="0"/>
          </a:p>
          <a:p>
            <a:pPr marL="0" indent="0">
              <a:lnSpc>
                <a:spcPct val="115000"/>
              </a:lnSpc>
              <a:buNone/>
            </a:pPr>
            <a:endParaRPr sz="1400" dirty="0"/>
          </a:p>
          <a:p>
            <a:pPr indent="0">
              <a:lnSpc>
                <a:spcPct val="115000"/>
              </a:lnSpc>
              <a:buNone/>
            </a:pPr>
            <a:endParaRPr lang="en" sz="1400" b="1" dirty="0"/>
          </a:p>
          <a:p>
            <a:pPr indent="0">
              <a:lnSpc>
                <a:spcPct val="115000"/>
              </a:lnSpc>
              <a:buNone/>
            </a:pPr>
            <a:endParaRPr lang="en" sz="1400" b="1" dirty="0"/>
          </a:p>
          <a:p>
            <a:pPr indent="0">
              <a:lnSpc>
                <a:spcPct val="115000"/>
              </a:lnSpc>
              <a:buNone/>
            </a:pPr>
            <a:r>
              <a:rPr lang="en" sz="1400" b="1" dirty="0"/>
              <a:t>Example metrics:</a:t>
            </a:r>
          </a:p>
          <a:p>
            <a:pPr indent="0">
              <a:lnSpc>
                <a:spcPct val="115000"/>
              </a:lnSpc>
              <a:buNone/>
            </a:pPr>
            <a:r>
              <a:rPr lang="en" sz="1400" dirty="0"/>
              <a:t>Sensitivity or True Positive Rate: </a:t>
            </a:r>
            <a:r>
              <a:rPr lang="de-DE" sz="1400" dirty="0"/>
              <a:t>TP/ P</a:t>
            </a:r>
          </a:p>
          <a:p>
            <a:pPr indent="0">
              <a:lnSpc>
                <a:spcPct val="115000"/>
              </a:lnSpc>
              <a:buNone/>
            </a:pPr>
            <a:r>
              <a:rPr lang="de-DE" sz="1400" dirty="0" err="1"/>
              <a:t>Accuracy</a:t>
            </a:r>
            <a:r>
              <a:rPr lang="de-DE" sz="1400" dirty="0"/>
              <a:t>: (TP + TN )/ </a:t>
            </a:r>
            <a:r>
              <a:rPr lang="de-DE" sz="1400" dirty="0" err="1"/>
              <a:t>No</a:t>
            </a:r>
            <a:endParaRPr lang="de-DE" sz="1400" dirty="0"/>
          </a:p>
          <a:p>
            <a:pPr indent="0">
              <a:lnSpc>
                <a:spcPct val="115000"/>
              </a:lnSpc>
              <a:buNone/>
            </a:pPr>
            <a:endParaRPr lang="en" sz="1400" b="1" dirty="0"/>
          </a:p>
          <a:p>
            <a:pPr indent="0">
              <a:lnSpc>
                <a:spcPct val="115000"/>
              </a:lnSpc>
              <a:buNone/>
            </a:pPr>
            <a:r>
              <a:rPr lang="en" sz="1400" b="1" dirty="0"/>
              <a:t>TP</a:t>
            </a:r>
            <a:r>
              <a:rPr lang="en" sz="1400" dirty="0"/>
              <a:t>: True Positive, </a:t>
            </a:r>
            <a:r>
              <a:rPr lang="en" sz="1400" b="1" dirty="0"/>
              <a:t>TN</a:t>
            </a:r>
            <a:r>
              <a:rPr lang="en" sz="1400" dirty="0"/>
              <a:t>: True Negative, </a:t>
            </a:r>
            <a:r>
              <a:rPr lang="en" sz="1400" b="1" dirty="0"/>
              <a:t>FP</a:t>
            </a:r>
            <a:r>
              <a:rPr lang="en" sz="1400" dirty="0"/>
              <a:t>: False Positive, </a:t>
            </a:r>
            <a:r>
              <a:rPr lang="en" sz="1400" b="1" dirty="0"/>
              <a:t>FN</a:t>
            </a:r>
            <a:r>
              <a:rPr lang="en" sz="1400" dirty="0"/>
              <a:t>: False Negative, </a:t>
            </a:r>
          </a:p>
          <a:p>
            <a:pPr indent="0">
              <a:lnSpc>
                <a:spcPct val="115000"/>
              </a:lnSpc>
              <a:buNone/>
            </a:pPr>
            <a:r>
              <a:rPr lang="en" sz="1400" b="1" dirty="0"/>
              <a:t>No</a:t>
            </a:r>
            <a:r>
              <a:rPr lang="en" sz="1400" dirty="0"/>
              <a:t>: Total samples, </a:t>
            </a:r>
            <a:r>
              <a:rPr lang="en" sz="1400" b="1" dirty="0"/>
              <a:t>P</a:t>
            </a:r>
            <a:r>
              <a:rPr lang="en" sz="1400" dirty="0"/>
              <a:t>: Total positive samples, </a:t>
            </a:r>
            <a:r>
              <a:rPr lang="en" sz="1400" b="1" dirty="0"/>
              <a:t>N</a:t>
            </a:r>
            <a:r>
              <a:rPr lang="en" sz="1400" dirty="0"/>
              <a:t>: Total Negative samples</a:t>
            </a:r>
            <a:endParaRPr sz="1400" dirty="0"/>
          </a:p>
        </p:txBody>
      </p:sp>
      <p:sp>
        <p:nvSpPr>
          <p:cNvPr id="410" name="Google Shape;410;p40"/>
          <p:cNvSpPr txBox="1">
            <a:spLocks noGrp="1"/>
          </p:cNvSpPr>
          <p:nvPr>
            <p:ph type="title"/>
          </p:nvPr>
        </p:nvSpPr>
        <p:spPr>
          <a:prstGeom prst="rect">
            <a:avLst/>
          </a:prstGeom>
        </p:spPr>
        <p:txBody>
          <a:bodyPr spcFirstLastPara="1" vert="horz" wrap="square" lIns="41900" tIns="41900" rIns="41900" bIns="41900" rtlCol="0" anchor="ctr" anchorCtr="0">
            <a:noAutofit/>
          </a:bodyPr>
          <a:lstStyle/>
          <a:p>
            <a:r>
              <a:rPr lang="en" dirty="0"/>
              <a:t>Classifier Evaluation </a:t>
            </a:r>
            <a:r>
              <a:rPr lang="en-GB" dirty="0"/>
              <a:t>in detail</a:t>
            </a:r>
            <a:endParaRPr dirty="0"/>
          </a:p>
        </p:txBody>
      </p:sp>
      <p:graphicFrame>
        <p:nvGraphicFramePr>
          <p:cNvPr id="413" name="Google Shape;413;p40"/>
          <p:cNvGraphicFramePr/>
          <p:nvPr>
            <p:extLst>
              <p:ext uri="{D42A27DB-BD31-4B8C-83A1-F6EECF244321}">
                <p14:modId xmlns:p14="http://schemas.microsoft.com/office/powerpoint/2010/main" val="3978641295"/>
              </p:ext>
            </p:extLst>
          </p:nvPr>
        </p:nvGraphicFramePr>
        <p:xfrm>
          <a:off x="2121927" y="2647376"/>
          <a:ext cx="4900100" cy="1843600"/>
        </p:xfrm>
        <a:graphic>
          <a:graphicData uri="http://schemas.openxmlformats.org/drawingml/2006/table">
            <a:tbl>
              <a:tblPr>
                <a:noFill/>
              </a:tblPr>
              <a:tblGrid>
                <a:gridCol w="1225025">
                  <a:extLst>
                    <a:ext uri="{9D8B030D-6E8A-4147-A177-3AD203B41FA5}">
                      <a16:colId xmlns:a16="http://schemas.microsoft.com/office/drawing/2014/main" val="20000"/>
                    </a:ext>
                  </a:extLst>
                </a:gridCol>
                <a:gridCol w="1225025">
                  <a:extLst>
                    <a:ext uri="{9D8B030D-6E8A-4147-A177-3AD203B41FA5}">
                      <a16:colId xmlns:a16="http://schemas.microsoft.com/office/drawing/2014/main" val="20001"/>
                    </a:ext>
                  </a:extLst>
                </a:gridCol>
                <a:gridCol w="1225025">
                  <a:extLst>
                    <a:ext uri="{9D8B030D-6E8A-4147-A177-3AD203B41FA5}">
                      <a16:colId xmlns:a16="http://schemas.microsoft.com/office/drawing/2014/main" val="20002"/>
                    </a:ext>
                  </a:extLst>
                </a:gridCol>
                <a:gridCol w="1225025">
                  <a:extLst>
                    <a:ext uri="{9D8B030D-6E8A-4147-A177-3AD203B41FA5}">
                      <a16:colId xmlns:a16="http://schemas.microsoft.com/office/drawing/2014/main" val="20003"/>
                    </a:ext>
                  </a:extLst>
                </a:gridCol>
              </a:tblGrid>
              <a:tr h="460900">
                <a:tc rowSpan="2" gridSpan="2">
                  <a:txBody>
                    <a:bodyPr/>
                    <a:lstStyle/>
                    <a:p>
                      <a:pPr marL="0" marR="0" lvl="0" indent="0" algn="ctr" rtl="0">
                        <a:lnSpc>
                          <a:spcPct val="100000"/>
                        </a:lnSpc>
                        <a:spcBef>
                          <a:spcPts val="0"/>
                        </a:spcBef>
                        <a:spcAft>
                          <a:spcPts val="0"/>
                        </a:spcAft>
                        <a:buClr>
                          <a:schemeClr val="lt1"/>
                        </a:buClr>
                        <a:buSzPts val="1500"/>
                        <a:buFont typeface="Helvetica Neue Light"/>
                        <a:buNone/>
                      </a:pPr>
                      <a:endParaRPr sz="1500" u="none" strike="noStrike" cap="none" dirty="0">
                        <a:solidFill>
                          <a:srgbClr val="000000"/>
                        </a:solidFill>
                        <a:highlight>
                          <a:srgbClr val="FFFFFF"/>
                        </a:highlight>
                        <a:latin typeface="Helvetica Neue Light"/>
                        <a:ea typeface="Helvetica Neue Light"/>
                        <a:cs typeface="Helvetica Neue Light"/>
                        <a:sym typeface="Helvetica Neue Light"/>
                      </a:endParaRPr>
                    </a:p>
                  </a:txBody>
                  <a:tcPr marL="35725" marR="35725" marT="26800" marB="26800" anchor="ctr">
                    <a:lnL w="12700" cap="flat" cmpd="sng">
                      <a:solidFill>
                        <a:srgbClr val="FFFFFF"/>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000000"/>
                      </a:solidFill>
                      <a:prstDash val="solid"/>
                      <a:round/>
                      <a:headEnd type="none" w="sm" len="sm"/>
                      <a:tailEnd type="none" w="sm" len="sm"/>
                    </a:lnB>
                  </a:tcPr>
                </a:tc>
                <a:tc rowSpan="2" hMerge="1">
                  <a:txBody>
                    <a:bodyPr/>
                    <a:lstStyle/>
                    <a:p>
                      <a:endParaRPr lang="de-DE"/>
                    </a:p>
                  </a:txBody>
                  <a:tcPr/>
                </a:tc>
                <a:tc gridSpan="2">
                  <a:txBody>
                    <a:bodyPr/>
                    <a:lstStyle/>
                    <a:p>
                      <a:pPr marL="0" marR="0" lvl="0" indent="0" algn="ctr" rtl="0">
                        <a:lnSpc>
                          <a:spcPct val="100000"/>
                        </a:lnSpc>
                        <a:spcBef>
                          <a:spcPts val="0"/>
                        </a:spcBef>
                        <a:spcAft>
                          <a:spcPts val="0"/>
                        </a:spcAft>
                        <a:buClr>
                          <a:srgbClr val="FFFFFF"/>
                        </a:buClr>
                        <a:buSzPts val="1500"/>
                        <a:buFont typeface="Helvetica Neue Light"/>
                        <a:buNone/>
                      </a:pPr>
                      <a:r>
                        <a:rPr lang="en" sz="1500" u="none" strike="noStrike" cap="none">
                          <a:solidFill>
                            <a:srgbClr val="000000"/>
                          </a:solidFill>
                          <a:highlight>
                            <a:srgbClr val="FFFFFF"/>
                          </a:highlight>
                          <a:latin typeface="Helvetica Neue Light"/>
                          <a:ea typeface="Helvetica Neue Light"/>
                          <a:cs typeface="Helvetica Neue Light"/>
                          <a:sym typeface="Helvetica Neue Light"/>
                        </a:rPr>
                        <a:t>Prediction</a:t>
                      </a:r>
                      <a:endParaRPr sz="700">
                        <a:solidFill>
                          <a:srgbClr val="000000"/>
                        </a:solidFill>
                        <a:highlight>
                          <a:srgbClr val="FFFFFF"/>
                        </a:highlight>
                        <a:latin typeface="Helvetica Neue Light"/>
                        <a:ea typeface="Helvetica Neue Light"/>
                        <a:cs typeface="Helvetica Neue Light"/>
                        <a:sym typeface="Helvetica Neue Light"/>
                      </a:endParaRPr>
                    </a:p>
                  </a:txBody>
                  <a:tcPr marL="35725" marR="35725" marT="26800" marB="268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de-DE"/>
                    </a:p>
                  </a:txBody>
                  <a:tcPr/>
                </a:tc>
                <a:extLst>
                  <a:ext uri="{0D108BD9-81ED-4DB2-BD59-A6C34878D82A}">
                    <a16:rowId xmlns:a16="http://schemas.microsoft.com/office/drawing/2014/main" val="10000"/>
                  </a:ext>
                </a:extLst>
              </a:tr>
              <a:tr h="460900">
                <a:tc gridSpan="2" vMerge="1">
                  <a:txBody>
                    <a:bodyPr/>
                    <a:lstStyle/>
                    <a:p>
                      <a:endParaRPr lang="de-DE"/>
                    </a:p>
                  </a:txBody>
                  <a:tcPr/>
                </a:tc>
                <a:tc hMerge="1" vMerge="1">
                  <a:txBody>
                    <a:bodyPr/>
                    <a:lstStyle/>
                    <a:p>
                      <a:endParaRPr lang="de-DE"/>
                    </a:p>
                  </a:txBody>
                  <a:tcPr/>
                </a:tc>
                <a:tc>
                  <a:txBody>
                    <a:bodyPr/>
                    <a:lstStyle/>
                    <a:p>
                      <a:pPr marL="0" marR="0" lvl="0" indent="0" algn="ctr" rtl="0">
                        <a:lnSpc>
                          <a:spcPct val="100000"/>
                        </a:lnSpc>
                        <a:spcBef>
                          <a:spcPts val="0"/>
                        </a:spcBef>
                        <a:spcAft>
                          <a:spcPts val="0"/>
                        </a:spcAft>
                        <a:buClr>
                          <a:schemeClr val="lt1"/>
                        </a:buClr>
                        <a:buSzPts val="1500"/>
                        <a:buFont typeface="Helvetica Neue"/>
                        <a:buNone/>
                      </a:pPr>
                      <a:r>
                        <a:rPr lang="en" sz="1500" i="1" u="none" strike="noStrike" cap="none" dirty="0">
                          <a:solidFill>
                            <a:srgbClr val="000000"/>
                          </a:solidFill>
                          <a:highlight>
                            <a:srgbClr val="FFFFFF"/>
                          </a:highlight>
                          <a:latin typeface="Helvetica Neue Light"/>
                          <a:ea typeface="Helvetica Neue Light"/>
                          <a:cs typeface="Helvetica Neue Light"/>
                          <a:sym typeface="Helvetica Neue Light"/>
                        </a:rPr>
                        <a:t>u</a:t>
                      </a:r>
                      <a:r>
                        <a:rPr lang="en" sz="1500" u="none" strike="noStrike" cap="none" baseline="-25000" dirty="0">
                          <a:solidFill>
                            <a:srgbClr val="000000"/>
                          </a:solidFill>
                          <a:highlight>
                            <a:srgbClr val="FFFFFF"/>
                          </a:highlight>
                          <a:latin typeface="Helvetica Neue Light"/>
                          <a:ea typeface="Helvetica Neue Light"/>
                          <a:cs typeface="Helvetica Neue Light"/>
                          <a:sym typeface="Helvetica Neue Light"/>
                        </a:rPr>
                        <a:t>0</a:t>
                      </a:r>
                      <a:endParaRPr sz="700" dirty="0">
                        <a:solidFill>
                          <a:srgbClr val="000000"/>
                        </a:solidFill>
                        <a:highlight>
                          <a:srgbClr val="FFFFFF"/>
                        </a:highlight>
                        <a:latin typeface="Helvetica Neue Light"/>
                        <a:ea typeface="Helvetica Neue Light"/>
                        <a:cs typeface="Helvetica Neue Light"/>
                        <a:sym typeface="Helvetica Neue Light"/>
                      </a:endParaRPr>
                    </a:p>
                  </a:txBody>
                  <a:tcPr marL="35725" marR="35725" marT="26800" marB="268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500"/>
                        <a:buFont typeface="Helvetica Neue"/>
                        <a:buNone/>
                      </a:pPr>
                      <a:r>
                        <a:rPr lang="en" sz="1500" i="1" u="none" strike="noStrike" cap="none" dirty="0">
                          <a:solidFill>
                            <a:srgbClr val="000000"/>
                          </a:solidFill>
                          <a:highlight>
                            <a:srgbClr val="FFFFFF"/>
                          </a:highlight>
                          <a:latin typeface="Helvetica Neue Light"/>
                          <a:ea typeface="Helvetica Neue Light"/>
                          <a:cs typeface="Helvetica Neue Light"/>
                          <a:sym typeface="Helvetica Neue Light"/>
                        </a:rPr>
                        <a:t>u</a:t>
                      </a:r>
                      <a:r>
                        <a:rPr lang="en" sz="1500" u="none" strike="noStrike" cap="none" baseline="-25000" dirty="0">
                          <a:solidFill>
                            <a:srgbClr val="000000"/>
                          </a:solidFill>
                          <a:highlight>
                            <a:srgbClr val="FFFFFF"/>
                          </a:highlight>
                          <a:latin typeface="Helvetica Neue Light"/>
                          <a:ea typeface="Helvetica Neue Light"/>
                          <a:cs typeface="Helvetica Neue Light"/>
                          <a:sym typeface="Helvetica Neue Light"/>
                        </a:rPr>
                        <a:t>1</a:t>
                      </a:r>
                      <a:endParaRPr sz="700" dirty="0">
                        <a:solidFill>
                          <a:srgbClr val="000000"/>
                        </a:solidFill>
                        <a:highlight>
                          <a:srgbClr val="FFFFFF"/>
                        </a:highlight>
                        <a:latin typeface="Helvetica Neue Light"/>
                        <a:ea typeface="Helvetica Neue Light"/>
                        <a:cs typeface="Helvetica Neue Light"/>
                        <a:sym typeface="Helvetica Neue Light"/>
                      </a:endParaRPr>
                    </a:p>
                  </a:txBody>
                  <a:tcPr marL="35725" marR="35725" marT="26800" marB="268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60900">
                <a:tc rowSpan="2">
                  <a:txBody>
                    <a:bodyPr/>
                    <a:lstStyle/>
                    <a:p>
                      <a:pPr marL="0" marR="0" lvl="0" indent="0" algn="ctr" rtl="0">
                        <a:lnSpc>
                          <a:spcPct val="100000"/>
                        </a:lnSpc>
                        <a:spcBef>
                          <a:spcPts val="0"/>
                        </a:spcBef>
                        <a:spcAft>
                          <a:spcPts val="0"/>
                        </a:spcAft>
                        <a:buClr>
                          <a:srgbClr val="FFFFFF"/>
                        </a:buClr>
                        <a:buSzPts val="1500"/>
                        <a:buFont typeface="Helvetica Neue Light"/>
                        <a:buNone/>
                      </a:pPr>
                      <a:r>
                        <a:rPr lang="en" sz="1500" u="none" strike="noStrike" cap="none" dirty="0">
                          <a:solidFill>
                            <a:srgbClr val="000000"/>
                          </a:solidFill>
                          <a:highlight>
                            <a:srgbClr val="FFFFFF"/>
                          </a:highlight>
                          <a:latin typeface="Helvetica Neue Light"/>
                          <a:ea typeface="Helvetica Neue Light"/>
                          <a:cs typeface="Helvetica Neue Light"/>
                          <a:sym typeface="Helvetica Neue Light"/>
                        </a:rPr>
                        <a:t>Real</a:t>
                      </a:r>
                      <a:br>
                        <a:rPr lang="en" sz="1500" u="none" strike="noStrike" cap="none" dirty="0">
                          <a:solidFill>
                            <a:srgbClr val="000000"/>
                          </a:solidFill>
                          <a:highlight>
                            <a:srgbClr val="FFFFFF"/>
                          </a:highlight>
                          <a:latin typeface="Helvetica Neue Light"/>
                          <a:ea typeface="Helvetica Neue Light"/>
                          <a:cs typeface="Helvetica Neue Light"/>
                          <a:sym typeface="Helvetica Neue Light"/>
                        </a:rPr>
                      </a:br>
                      <a:r>
                        <a:rPr lang="en" sz="1500" u="none" strike="noStrike" cap="none" dirty="0">
                          <a:solidFill>
                            <a:srgbClr val="000000"/>
                          </a:solidFill>
                          <a:highlight>
                            <a:srgbClr val="FFFFFF"/>
                          </a:highlight>
                          <a:latin typeface="Helvetica Neue Light"/>
                          <a:ea typeface="Helvetica Neue Light"/>
                          <a:cs typeface="Helvetica Neue Light"/>
                          <a:sym typeface="Helvetica Neue Light"/>
                        </a:rPr>
                        <a:t>class</a:t>
                      </a:r>
                      <a:endParaRPr sz="700" dirty="0">
                        <a:solidFill>
                          <a:srgbClr val="000000"/>
                        </a:solidFill>
                        <a:highlight>
                          <a:srgbClr val="FFFFFF"/>
                        </a:highlight>
                        <a:latin typeface="Helvetica Neue Light"/>
                        <a:ea typeface="Helvetica Neue Light"/>
                        <a:cs typeface="Helvetica Neue Light"/>
                        <a:sym typeface="Helvetica Neue Light"/>
                      </a:endParaRPr>
                    </a:p>
                  </a:txBody>
                  <a:tcPr marL="35725" marR="35725" marT="26800" marB="268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500"/>
                        <a:buFont typeface="Helvetica Neue"/>
                        <a:buNone/>
                      </a:pPr>
                      <a:r>
                        <a:rPr lang="en" sz="1500" i="1" u="none" strike="noStrike" cap="none" dirty="0">
                          <a:solidFill>
                            <a:srgbClr val="000000"/>
                          </a:solidFill>
                          <a:highlight>
                            <a:srgbClr val="FFFFFF"/>
                          </a:highlight>
                          <a:latin typeface="Helvetica Neue Light"/>
                          <a:ea typeface="Helvetica Neue Light"/>
                          <a:cs typeface="Helvetica Neue Light"/>
                          <a:sym typeface="Helvetica Neue Light"/>
                        </a:rPr>
                        <a:t>u</a:t>
                      </a:r>
                      <a:r>
                        <a:rPr lang="en" sz="1500" u="none" strike="noStrike" cap="none" baseline="-25000" dirty="0">
                          <a:solidFill>
                            <a:srgbClr val="000000"/>
                          </a:solidFill>
                          <a:highlight>
                            <a:srgbClr val="FFFFFF"/>
                          </a:highlight>
                          <a:latin typeface="Helvetica Neue Light"/>
                          <a:ea typeface="Helvetica Neue Light"/>
                          <a:cs typeface="Helvetica Neue Light"/>
                          <a:sym typeface="Helvetica Neue Light"/>
                        </a:rPr>
                        <a:t>0</a:t>
                      </a:r>
                      <a:endParaRPr sz="700" dirty="0">
                        <a:solidFill>
                          <a:srgbClr val="000000"/>
                        </a:solidFill>
                        <a:highlight>
                          <a:srgbClr val="FFFFFF"/>
                        </a:highlight>
                        <a:latin typeface="Helvetica Neue Light"/>
                        <a:ea typeface="Helvetica Neue Light"/>
                        <a:cs typeface="Helvetica Neue Light"/>
                        <a:sym typeface="Helvetica Neue Light"/>
                      </a:endParaRPr>
                    </a:p>
                  </a:txBody>
                  <a:tcPr marL="35725" marR="35725" marT="26800" marB="268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FFFF"/>
                        </a:buClr>
                        <a:buSzPts val="1500"/>
                        <a:buFont typeface="Helvetica Neue Light"/>
                        <a:buNone/>
                      </a:pPr>
                      <a:r>
                        <a:rPr lang="en" sz="1500" u="none" strike="noStrike" cap="none" dirty="0">
                          <a:solidFill>
                            <a:srgbClr val="000000"/>
                          </a:solidFill>
                          <a:highlight>
                            <a:srgbClr val="FFFFFF"/>
                          </a:highlight>
                          <a:latin typeface="Helvetica Neue Light"/>
                          <a:ea typeface="Helvetica Neue Light"/>
                          <a:cs typeface="Helvetica Neue Light"/>
                          <a:sym typeface="Helvetica Neue Light"/>
                        </a:rPr>
                        <a:t>TP</a:t>
                      </a:r>
                      <a:endParaRPr sz="700" dirty="0">
                        <a:solidFill>
                          <a:srgbClr val="000000"/>
                        </a:solidFill>
                        <a:highlight>
                          <a:srgbClr val="FFFFFF"/>
                        </a:highlight>
                        <a:latin typeface="Helvetica Neue Light"/>
                        <a:ea typeface="Helvetica Neue Light"/>
                        <a:cs typeface="Helvetica Neue Light"/>
                        <a:sym typeface="Helvetica Neue Light"/>
                      </a:endParaRPr>
                    </a:p>
                  </a:txBody>
                  <a:tcPr marL="35725" marR="35725" marT="26800" marB="268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FFFF"/>
                        </a:buClr>
                        <a:buSzPts val="1500"/>
                        <a:buFont typeface="Helvetica Neue Light"/>
                        <a:buNone/>
                      </a:pPr>
                      <a:r>
                        <a:rPr lang="en" sz="1500" u="none" strike="noStrike" cap="none" dirty="0">
                          <a:solidFill>
                            <a:srgbClr val="000000"/>
                          </a:solidFill>
                          <a:highlight>
                            <a:srgbClr val="FFFFFF"/>
                          </a:highlight>
                          <a:latin typeface="Helvetica Neue Light"/>
                          <a:ea typeface="Helvetica Neue Light"/>
                          <a:cs typeface="Helvetica Neue Light"/>
                          <a:sym typeface="Helvetica Neue Light"/>
                        </a:rPr>
                        <a:t>FN</a:t>
                      </a:r>
                      <a:endParaRPr sz="700" dirty="0">
                        <a:solidFill>
                          <a:srgbClr val="000000"/>
                        </a:solidFill>
                        <a:highlight>
                          <a:srgbClr val="FFFFFF"/>
                        </a:highlight>
                        <a:latin typeface="Helvetica Neue Light"/>
                        <a:ea typeface="Helvetica Neue Light"/>
                        <a:cs typeface="Helvetica Neue Light"/>
                        <a:sym typeface="Helvetica Neue Light"/>
                      </a:endParaRPr>
                    </a:p>
                  </a:txBody>
                  <a:tcPr marL="35725" marR="35725" marT="26800" marB="268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60900">
                <a:tc vMerge="1">
                  <a:txBody>
                    <a:bodyPr/>
                    <a:lstStyle/>
                    <a:p>
                      <a:endParaRPr lang="de-DE"/>
                    </a:p>
                  </a:txBody>
                  <a:tcPr/>
                </a:tc>
                <a:tc>
                  <a:txBody>
                    <a:bodyPr/>
                    <a:lstStyle/>
                    <a:p>
                      <a:pPr marL="0" marR="0" lvl="0" indent="0" algn="ctr" rtl="0">
                        <a:lnSpc>
                          <a:spcPct val="100000"/>
                        </a:lnSpc>
                        <a:spcBef>
                          <a:spcPts val="0"/>
                        </a:spcBef>
                        <a:spcAft>
                          <a:spcPts val="0"/>
                        </a:spcAft>
                        <a:buClr>
                          <a:schemeClr val="lt1"/>
                        </a:buClr>
                        <a:buSzPts val="1500"/>
                        <a:buFont typeface="Helvetica Neue"/>
                        <a:buNone/>
                      </a:pPr>
                      <a:r>
                        <a:rPr lang="en" sz="1500" i="1" u="none" strike="noStrike" cap="none">
                          <a:solidFill>
                            <a:srgbClr val="000000"/>
                          </a:solidFill>
                          <a:highlight>
                            <a:srgbClr val="FFFFFF"/>
                          </a:highlight>
                          <a:latin typeface="Helvetica Neue Light"/>
                          <a:ea typeface="Helvetica Neue Light"/>
                          <a:cs typeface="Helvetica Neue Light"/>
                          <a:sym typeface="Helvetica Neue Light"/>
                        </a:rPr>
                        <a:t>u</a:t>
                      </a:r>
                      <a:r>
                        <a:rPr lang="en" sz="1500" u="none" strike="noStrike" cap="none" baseline="-25000">
                          <a:solidFill>
                            <a:srgbClr val="000000"/>
                          </a:solidFill>
                          <a:highlight>
                            <a:srgbClr val="FFFFFF"/>
                          </a:highlight>
                          <a:latin typeface="Helvetica Neue Light"/>
                          <a:ea typeface="Helvetica Neue Light"/>
                          <a:cs typeface="Helvetica Neue Light"/>
                          <a:sym typeface="Helvetica Neue Light"/>
                        </a:rPr>
                        <a:t>1</a:t>
                      </a:r>
                      <a:endParaRPr sz="700">
                        <a:solidFill>
                          <a:srgbClr val="000000"/>
                        </a:solidFill>
                        <a:highlight>
                          <a:srgbClr val="FFFFFF"/>
                        </a:highlight>
                        <a:latin typeface="Helvetica Neue Light"/>
                        <a:ea typeface="Helvetica Neue Light"/>
                        <a:cs typeface="Helvetica Neue Light"/>
                        <a:sym typeface="Helvetica Neue Light"/>
                      </a:endParaRPr>
                    </a:p>
                  </a:txBody>
                  <a:tcPr marL="35725" marR="35725" marT="26800" marB="268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FFFF"/>
                        </a:buClr>
                        <a:buSzPts val="1500"/>
                        <a:buFont typeface="Helvetica Neue Light"/>
                        <a:buNone/>
                      </a:pPr>
                      <a:r>
                        <a:rPr lang="en" sz="1500" u="none" strike="noStrike" cap="none">
                          <a:solidFill>
                            <a:srgbClr val="000000"/>
                          </a:solidFill>
                          <a:highlight>
                            <a:srgbClr val="FFFFFF"/>
                          </a:highlight>
                          <a:latin typeface="Helvetica Neue Light"/>
                          <a:ea typeface="Helvetica Neue Light"/>
                          <a:cs typeface="Helvetica Neue Light"/>
                          <a:sym typeface="Helvetica Neue Light"/>
                        </a:rPr>
                        <a:t>FP</a:t>
                      </a:r>
                      <a:endParaRPr sz="700">
                        <a:solidFill>
                          <a:srgbClr val="000000"/>
                        </a:solidFill>
                        <a:highlight>
                          <a:srgbClr val="FFFFFF"/>
                        </a:highlight>
                        <a:latin typeface="Helvetica Neue Light"/>
                        <a:ea typeface="Helvetica Neue Light"/>
                        <a:cs typeface="Helvetica Neue Light"/>
                        <a:sym typeface="Helvetica Neue Light"/>
                      </a:endParaRPr>
                    </a:p>
                  </a:txBody>
                  <a:tcPr marL="35725" marR="35725" marT="26800" marB="268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FFFF"/>
                        </a:buClr>
                        <a:buSzPts val="1500"/>
                        <a:buFont typeface="Helvetica Neue Light"/>
                        <a:buNone/>
                      </a:pPr>
                      <a:r>
                        <a:rPr lang="en" sz="1500" u="none" strike="noStrike" cap="none" dirty="0">
                          <a:solidFill>
                            <a:srgbClr val="000000"/>
                          </a:solidFill>
                          <a:highlight>
                            <a:srgbClr val="FFFFFF"/>
                          </a:highlight>
                          <a:latin typeface="Helvetica Neue Light"/>
                          <a:ea typeface="Helvetica Neue Light"/>
                          <a:cs typeface="Helvetica Neue Light"/>
                          <a:sym typeface="Helvetica Neue Light"/>
                        </a:rPr>
                        <a:t>TN</a:t>
                      </a:r>
                      <a:endParaRPr sz="700" dirty="0">
                        <a:solidFill>
                          <a:srgbClr val="000000"/>
                        </a:solidFill>
                        <a:highlight>
                          <a:srgbClr val="FFFFFF"/>
                        </a:highlight>
                        <a:latin typeface="Helvetica Neue Light"/>
                        <a:ea typeface="Helvetica Neue Light"/>
                        <a:cs typeface="Helvetica Neue Light"/>
                        <a:sym typeface="Helvetica Neue Light"/>
                      </a:endParaRPr>
                    </a:p>
                  </a:txBody>
                  <a:tcPr marL="35725" marR="35725" marT="26800" marB="268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14" name="Google Shape;414;p40"/>
          <p:cNvSpPr txBox="1"/>
          <p:nvPr/>
        </p:nvSpPr>
        <p:spPr>
          <a:xfrm>
            <a:off x="580514" y="3774119"/>
            <a:ext cx="1418100" cy="515100"/>
          </a:xfrm>
          <a:prstGeom prst="rect">
            <a:avLst/>
          </a:prstGeom>
          <a:noFill/>
          <a:ln>
            <a:noFill/>
          </a:ln>
        </p:spPr>
        <p:txBody>
          <a:bodyPr spcFirstLastPara="1" wrap="square" lIns="91425" tIns="91425" rIns="91425" bIns="91425" anchor="ctr" anchorCtr="0">
            <a:noAutofit/>
          </a:bodyPr>
          <a:lstStyle/>
          <a:p>
            <a:pPr algn="ctr"/>
            <a:r>
              <a:rPr lang="en" sz="1400" dirty="0">
                <a:solidFill>
                  <a:srgbClr val="38761D"/>
                </a:solidFill>
                <a:latin typeface="Helvetica Neue"/>
                <a:ea typeface="Helvetica Neue"/>
                <a:cs typeface="Helvetica Neue"/>
                <a:sym typeface="Helvetica Neue"/>
              </a:rPr>
              <a:t>Ground truth ⇒</a:t>
            </a:r>
            <a:endParaRPr sz="1400" dirty="0">
              <a:solidFill>
                <a:srgbClr val="38761D"/>
              </a:solidFill>
              <a:latin typeface="Helvetica Neue"/>
              <a:ea typeface="Helvetica Neue"/>
              <a:cs typeface="Helvetica Neue"/>
              <a:sym typeface="Helvetica Neue"/>
            </a:endParaRPr>
          </a:p>
        </p:txBody>
      </p:sp>
      <p:sp>
        <p:nvSpPr>
          <p:cNvPr id="415" name="Google Shape;415;p40"/>
          <p:cNvSpPr txBox="1"/>
          <p:nvPr/>
        </p:nvSpPr>
        <p:spPr>
          <a:xfrm>
            <a:off x="7006837" y="2846233"/>
            <a:ext cx="1674900" cy="515100"/>
          </a:xfrm>
          <a:prstGeom prst="rect">
            <a:avLst/>
          </a:prstGeom>
          <a:noFill/>
          <a:ln>
            <a:noFill/>
          </a:ln>
        </p:spPr>
        <p:txBody>
          <a:bodyPr spcFirstLastPara="1" wrap="square" lIns="91425" tIns="91425" rIns="91425" bIns="91425" anchor="ctr" anchorCtr="0">
            <a:noAutofit/>
          </a:bodyPr>
          <a:lstStyle/>
          <a:p>
            <a:pPr algn="ctr"/>
            <a:r>
              <a:rPr lang="en" dirty="0">
                <a:solidFill>
                  <a:srgbClr val="3D85C6"/>
                </a:solidFill>
                <a:latin typeface="Helvetica Neue"/>
                <a:ea typeface="Helvetica Neue"/>
                <a:cs typeface="Helvetica Neue"/>
                <a:sym typeface="Helvetica Neue"/>
              </a:rPr>
              <a:t>⇐ </a:t>
            </a:r>
            <a:r>
              <a:rPr lang="en" sz="1400" dirty="0">
                <a:solidFill>
                  <a:srgbClr val="3D85C6"/>
                </a:solidFill>
                <a:latin typeface="Helvetica Neue"/>
                <a:ea typeface="Helvetica Neue"/>
                <a:cs typeface="Helvetica Neue"/>
                <a:sym typeface="Helvetica Neue"/>
              </a:rPr>
              <a:t>Predicted labels</a:t>
            </a:r>
            <a:endParaRPr sz="1400" dirty="0">
              <a:solidFill>
                <a:srgbClr val="3D85C6"/>
              </a:solidFill>
              <a:latin typeface="Helvetica Neue"/>
              <a:ea typeface="Helvetica Neue"/>
              <a:cs typeface="Helvetica Neue"/>
              <a:sym typeface="Helvetica Neue"/>
            </a:endParaRPr>
          </a:p>
        </p:txBody>
      </p:sp>
      <p:pic>
        <p:nvPicPr>
          <p:cNvPr id="8" name="Picture 4" descr="Image result for neubias logo png">
            <a:extLst>
              <a:ext uri="{FF2B5EF4-FFF2-40B4-BE49-F238E27FC236}">
                <a16:creationId xmlns:a16="http://schemas.microsoft.com/office/drawing/2014/main" id="{71B50397-C6BD-A849-9F8E-815ACF5339F0}"/>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7439538" y="5909706"/>
            <a:ext cx="1605531" cy="8504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04C439-8B3F-1C4F-8A59-99D719C2D4BA}"/>
              </a:ext>
            </a:extLst>
          </p:cNvPr>
          <p:cNvSpPr/>
          <p:nvPr/>
        </p:nvSpPr>
        <p:spPr>
          <a:xfrm>
            <a:off x="7022027" y="3579574"/>
            <a:ext cx="1367061" cy="4364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 = TP + FN</a:t>
            </a:r>
          </a:p>
        </p:txBody>
      </p:sp>
      <p:sp>
        <p:nvSpPr>
          <p:cNvPr id="9" name="Rectangle 8">
            <a:extLst>
              <a:ext uri="{FF2B5EF4-FFF2-40B4-BE49-F238E27FC236}">
                <a16:creationId xmlns:a16="http://schemas.microsoft.com/office/drawing/2014/main" id="{856B5443-FD1F-9B49-AE5E-920ECD968FD7}"/>
              </a:ext>
            </a:extLst>
          </p:cNvPr>
          <p:cNvSpPr/>
          <p:nvPr/>
        </p:nvSpPr>
        <p:spPr>
          <a:xfrm>
            <a:off x="7022027" y="4031230"/>
            <a:ext cx="1367061" cy="4597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 = TN + FP</a:t>
            </a:r>
          </a:p>
        </p:txBody>
      </p:sp>
      <p:sp>
        <p:nvSpPr>
          <p:cNvPr id="10" name="Rectangle 9">
            <a:extLst>
              <a:ext uri="{FF2B5EF4-FFF2-40B4-BE49-F238E27FC236}">
                <a16:creationId xmlns:a16="http://schemas.microsoft.com/office/drawing/2014/main" id="{496962EE-32ED-8B4E-8BD2-EAE6A8C044FE}"/>
              </a:ext>
            </a:extLst>
          </p:cNvPr>
          <p:cNvSpPr/>
          <p:nvPr/>
        </p:nvSpPr>
        <p:spPr>
          <a:xfrm>
            <a:off x="3349256" y="3111428"/>
            <a:ext cx="1222721" cy="4364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No = P + N</a:t>
            </a:r>
          </a:p>
        </p:txBody>
      </p:sp>
    </p:spTree>
    <p:extLst>
      <p:ext uri="{BB962C8B-B14F-4D97-AF65-F5344CB8AC3E}">
        <p14:creationId xmlns:p14="http://schemas.microsoft.com/office/powerpoint/2010/main" val="3597673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FFED3F-0A80-C245-9013-351D4AEB5494}"/>
              </a:ext>
            </a:extLst>
          </p:cNvPr>
          <p:cNvSpPr>
            <a:spLocks noGrp="1"/>
          </p:cNvSpPr>
          <p:nvPr>
            <p:ph idx="1"/>
          </p:nvPr>
        </p:nvSpPr>
        <p:spPr>
          <a:xfrm>
            <a:off x="457200" y="1422072"/>
            <a:ext cx="4141694" cy="4704095"/>
          </a:xfrm>
        </p:spPr>
        <p:txBody>
          <a:bodyPr>
            <a:normAutofit/>
          </a:bodyPr>
          <a:lstStyle/>
          <a:p>
            <a:r>
              <a:rPr lang="en-US" sz="1800" b="1" dirty="0"/>
              <a:t>Shallow Machine learning</a:t>
            </a:r>
          </a:p>
          <a:p>
            <a:pPr lvl="1"/>
            <a:r>
              <a:rPr lang="en-US" sz="1600" dirty="0"/>
              <a:t>Random Forest, SVN, etc.</a:t>
            </a:r>
          </a:p>
          <a:p>
            <a:pPr lvl="1"/>
            <a:r>
              <a:rPr lang="en-US" sz="1600" dirty="0"/>
              <a:t>Fewer parameters in the model</a:t>
            </a:r>
          </a:p>
          <a:p>
            <a:pPr lvl="1"/>
            <a:r>
              <a:rPr lang="en-US" sz="1600" dirty="0"/>
              <a:t>Little labelled data required</a:t>
            </a:r>
          </a:p>
          <a:p>
            <a:pPr lvl="1"/>
            <a:r>
              <a:rPr lang="en-US" sz="1600" dirty="0"/>
              <a:t>Easier to train</a:t>
            </a:r>
          </a:p>
          <a:p>
            <a:pPr lvl="1"/>
            <a:r>
              <a:rPr lang="en-US" sz="1600" dirty="0"/>
              <a:t>Features hand-engineered</a:t>
            </a:r>
          </a:p>
        </p:txBody>
      </p:sp>
      <p:sp>
        <p:nvSpPr>
          <p:cNvPr id="3" name="Title 2">
            <a:extLst>
              <a:ext uri="{FF2B5EF4-FFF2-40B4-BE49-F238E27FC236}">
                <a16:creationId xmlns:a16="http://schemas.microsoft.com/office/drawing/2014/main" id="{13F5CE1F-3163-C64D-B4E1-30BC5311823A}"/>
              </a:ext>
            </a:extLst>
          </p:cNvPr>
          <p:cNvSpPr>
            <a:spLocks noGrp="1"/>
          </p:cNvSpPr>
          <p:nvPr>
            <p:ph type="title"/>
          </p:nvPr>
        </p:nvSpPr>
        <p:spPr/>
        <p:txBody>
          <a:bodyPr/>
          <a:lstStyle/>
          <a:p>
            <a:r>
              <a:rPr lang="en-US" dirty="0"/>
              <a:t>Shallow vs Deep Learning</a:t>
            </a:r>
          </a:p>
        </p:txBody>
      </p:sp>
      <p:sp>
        <p:nvSpPr>
          <p:cNvPr id="6" name="TextBox 5">
            <a:extLst>
              <a:ext uri="{FF2B5EF4-FFF2-40B4-BE49-F238E27FC236}">
                <a16:creationId xmlns:a16="http://schemas.microsoft.com/office/drawing/2014/main" id="{2F1EBA70-0EFA-344B-906D-040B07DBD06D}"/>
              </a:ext>
            </a:extLst>
          </p:cNvPr>
          <p:cNvSpPr txBox="1"/>
          <p:nvPr/>
        </p:nvSpPr>
        <p:spPr>
          <a:xfrm>
            <a:off x="348674" y="6495503"/>
            <a:ext cx="3936455" cy="253916"/>
          </a:xfrm>
          <a:prstGeom prst="rect">
            <a:avLst/>
          </a:prstGeom>
          <a:noFill/>
        </p:spPr>
        <p:txBody>
          <a:bodyPr wrap="square" rtlCol="0">
            <a:spAutoFit/>
          </a:bodyPr>
          <a:lstStyle/>
          <a:p>
            <a:r>
              <a:rPr lang="en-US" sz="1050" dirty="0"/>
              <a:t>Image source: </a:t>
            </a:r>
            <a:r>
              <a:rPr lang="de-DE" sz="1050" dirty="0">
                <a:hlinkClick r:id="rId2"/>
              </a:rPr>
              <a:t>https://mc.ai/machine-learning-vs-deep-learning-5/</a:t>
            </a:r>
            <a:endParaRPr lang="en-US" sz="1050" dirty="0"/>
          </a:p>
        </p:txBody>
      </p:sp>
      <p:pic>
        <p:nvPicPr>
          <p:cNvPr id="9" name="Picture 8">
            <a:extLst>
              <a:ext uri="{FF2B5EF4-FFF2-40B4-BE49-F238E27FC236}">
                <a16:creationId xmlns:a16="http://schemas.microsoft.com/office/drawing/2014/main" id="{FCD5FC25-D6F1-E940-A719-8F42B60644C1}"/>
              </a:ext>
            </a:extLst>
          </p:cNvPr>
          <p:cNvPicPr>
            <a:picLocks noChangeAspect="1"/>
          </p:cNvPicPr>
          <p:nvPr/>
        </p:nvPicPr>
        <p:blipFill>
          <a:blip r:embed="rId3"/>
          <a:stretch>
            <a:fillRect/>
          </a:stretch>
        </p:blipFill>
        <p:spPr>
          <a:xfrm>
            <a:off x="2617693" y="3629413"/>
            <a:ext cx="3962402" cy="2276271"/>
          </a:xfrm>
          <a:prstGeom prst="rect">
            <a:avLst/>
          </a:prstGeom>
        </p:spPr>
      </p:pic>
      <p:sp>
        <p:nvSpPr>
          <p:cNvPr id="11" name="TextBox 10">
            <a:extLst>
              <a:ext uri="{FF2B5EF4-FFF2-40B4-BE49-F238E27FC236}">
                <a16:creationId xmlns:a16="http://schemas.microsoft.com/office/drawing/2014/main" id="{4B86D4EF-B38C-7A48-B5B8-F761731F13B0}"/>
              </a:ext>
            </a:extLst>
          </p:cNvPr>
          <p:cNvSpPr txBox="1"/>
          <p:nvPr/>
        </p:nvSpPr>
        <p:spPr>
          <a:xfrm>
            <a:off x="4598894" y="1422072"/>
            <a:ext cx="4437602" cy="1846659"/>
          </a:xfrm>
          <a:prstGeom prst="rect">
            <a:avLst/>
          </a:prstGeom>
          <a:noFill/>
        </p:spPr>
        <p:txBody>
          <a:bodyPr wrap="square" rtlCol="0">
            <a:spAutoFit/>
          </a:bodyPr>
          <a:lstStyle/>
          <a:p>
            <a:pPr marL="285750" indent="-285750" defTabSz="457189">
              <a:spcBef>
                <a:spcPct val="20000"/>
              </a:spcBef>
              <a:buFont typeface="Arial"/>
              <a:buChar char="•"/>
            </a:pPr>
            <a:r>
              <a:rPr lang="en-US" b="1" dirty="0">
                <a:solidFill>
                  <a:srgbClr val="17375E"/>
                </a:solidFill>
              </a:rPr>
              <a:t>Deep learning	</a:t>
            </a:r>
          </a:p>
          <a:p>
            <a:pPr marL="742950" lvl="1" indent="-285750" defTabSz="457189">
              <a:spcBef>
                <a:spcPct val="20000"/>
              </a:spcBef>
              <a:buFont typeface="Arial"/>
              <a:buChar char="•"/>
            </a:pPr>
            <a:r>
              <a:rPr lang="en-US" sz="1600" dirty="0">
                <a:solidFill>
                  <a:srgbClr val="17375E"/>
                </a:solidFill>
              </a:rPr>
              <a:t>Neural networks</a:t>
            </a:r>
          </a:p>
          <a:p>
            <a:pPr marL="742950" lvl="1" indent="-285750" defTabSz="457189">
              <a:spcBef>
                <a:spcPct val="20000"/>
              </a:spcBef>
              <a:buFont typeface="Arial"/>
              <a:buChar char="•"/>
            </a:pPr>
            <a:r>
              <a:rPr lang="en-US" sz="1600" dirty="0">
                <a:solidFill>
                  <a:srgbClr val="17375E"/>
                </a:solidFill>
              </a:rPr>
              <a:t>Very many parameters</a:t>
            </a:r>
          </a:p>
          <a:p>
            <a:pPr marL="742950" lvl="1" indent="-285750" defTabSz="457189">
              <a:spcBef>
                <a:spcPct val="20000"/>
              </a:spcBef>
              <a:buFont typeface="Arial"/>
              <a:buChar char="•"/>
            </a:pPr>
            <a:r>
              <a:rPr lang="en-US" sz="1600" dirty="0">
                <a:solidFill>
                  <a:srgbClr val="17375E"/>
                </a:solidFill>
              </a:rPr>
              <a:t>A lot of labelled data required</a:t>
            </a:r>
          </a:p>
          <a:p>
            <a:pPr marL="742950" lvl="1" indent="-285750" defTabSz="457189">
              <a:spcBef>
                <a:spcPct val="20000"/>
              </a:spcBef>
              <a:buFont typeface="Arial"/>
              <a:buChar char="•"/>
            </a:pPr>
            <a:r>
              <a:rPr lang="en-US" sz="1600" dirty="0">
                <a:solidFill>
                  <a:srgbClr val="17375E"/>
                </a:solidFill>
              </a:rPr>
              <a:t>More powerful &amp; more work</a:t>
            </a:r>
          </a:p>
          <a:p>
            <a:pPr marL="742950" lvl="1" indent="-285750" defTabSz="457189">
              <a:spcBef>
                <a:spcPct val="20000"/>
              </a:spcBef>
              <a:buFont typeface="Arial"/>
              <a:buChar char="•"/>
            </a:pPr>
            <a:endParaRPr lang="en-US" sz="1600" dirty="0">
              <a:solidFill>
                <a:srgbClr val="17375E"/>
              </a:solidFill>
            </a:endParaRPr>
          </a:p>
        </p:txBody>
      </p:sp>
      <p:sp>
        <p:nvSpPr>
          <p:cNvPr id="13" name="TextBox 12">
            <a:extLst>
              <a:ext uri="{FF2B5EF4-FFF2-40B4-BE49-F238E27FC236}">
                <a16:creationId xmlns:a16="http://schemas.microsoft.com/office/drawing/2014/main" id="{09BC512A-1428-B14F-8D43-7A35D54AAB51}"/>
              </a:ext>
            </a:extLst>
          </p:cNvPr>
          <p:cNvSpPr txBox="1"/>
          <p:nvPr/>
        </p:nvSpPr>
        <p:spPr>
          <a:xfrm rot="19761349">
            <a:off x="400326" y="4170740"/>
            <a:ext cx="1777153" cy="646331"/>
          </a:xfrm>
          <a:prstGeom prst="rect">
            <a:avLst/>
          </a:prstGeom>
          <a:noFill/>
        </p:spPr>
        <p:txBody>
          <a:bodyPr wrap="none" rtlCol="0">
            <a:spAutoFit/>
          </a:bodyPr>
          <a:lstStyle/>
          <a:p>
            <a:r>
              <a:rPr lang="en-US" dirty="0">
                <a:solidFill>
                  <a:srgbClr val="17375E"/>
                </a:solidFill>
              </a:rPr>
              <a:t>This session:</a:t>
            </a:r>
          </a:p>
          <a:p>
            <a:r>
              <a:rPr lang="en-US" dirty="0">
                <a:solidFill>
                  <a:srgbClr val="17375E"/>
                </a:solidFill>
              </a:rPr>
              <a:t>Shallow Learning</a:t>
            </a:r>
            <a:endParaRPr lang="en-US" sz="2000" dirty="0"/>
          </a:p>
        </p:txBody>
      </p:sp>
    </p:spTree>
    <p:extLst>
      <p:ext uri="{BB962C8B-B14F-4D97-AF65-F5344CB8AC3E}">
        <p14:creationId xmlns:p14="http://schemas.microsoft.com/office/powerpoint/2010/main" val="89573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53928-C295-A943-B3C5-6615FC3BCCD6}"/>
              </a:ext>
            </a:extLst>
          </p:cNvPr>
          <p:cNvSpPr>
            <a:spLocks noGrp="1"/>
          </p:cNvSpPr>
          <p:nvPr>
            <p:ph idx="1"/>
          </p:nvPr>
        </p:nvSpPr>
        <p:spPr>
          <a:xfrm>
            <a:off x="642482" y="1124783"/>
            <a:ext cx="8229600" cy="3273227"/>
          </a:xfrm>
        </p:spPr>
        <p:txBody>
          <a:bodyPr>
            <a:normAutofit/>
          </a:bodyPr>
          <a:lstStyle/>
          <a:p>
            <a:pPr marL="0" indent="0" algn="ctr">
              <a:buNone/>
            </a:pPr>
            <a:r>
              <a:rPr lang="en-US" sz="4400" dirty="0"/>
              <a:t>Supervised Learning</a:t>
            </a:r>
          </a:p>
          <a:p>
            <a:pPr marL="0" indent="0" algn="ctr">
              <a:buNone/>
            </a:pPr>
            <a:r>
              <a:rPr lang="en-US" sz="2200" dirty="0"/>
              <a:t>with</a:t>
            </a:r>
          </a:p>
          <a:p>
            <a:pPr marL="0" indent="0" algn="ctr">
              <a:buNone/>
            </a:pPr>
            <a:r>
              <a:rPr lang="en-US" sz="4400" dirty="0"/>
              <a:t>Decision Trees</a:t>
            </a:r>
          </a:p>
          <a:p>
            <a:pPr marL="0" indent="0" algn="ctr">
              <a:buNone/>
            </a:pPr>
            <a:r>
              <a:rPr lang="en-US" sz="2400" dirty="0"/>
              <a:t>and</a:t>
            </a:r>
          </a:p>
          <a:p>
            <a:pPr marL="0" indent="0" algn="ctr">
              <a:buNone/>
            </a:pPr>
            <a:r>
              <a:rPr lang="en-US" sz="4400" dirty="0"/>
              <a:t>Random Forest</a:t>
            </a:r>
          </a:p>
        </p:txBody>
      </p:sp>
      <p:pic>
        <p:nvPicPr>
          <p:cNvPr id="4" name="Google Shape;1353;p96">
            <a:extLst>
              <a:ext uri="{FF2B5EF4-FFF2-40B4-BE49-F238E27FC236}">
                <a16:creationId xmlns:a16="http://schemas.microsoft.com/office/drawing/2014/main" id="{B81EBEC3-4720-0441-91B3-A4AD8CD2F2CD}"/>
              </a:ext>
            </a:extLst>
          </p:cNvPr>
          <p:cNvPicPr preferRelativeResize="0"/>
          <p:nvPr/>
        </p:nvPicPr>
        <p:blipFill rotWithShape="1">
          <a:blip r:embed="rId2">
            <a:alphaModFix/>
          </a:blip>
          <a:srcRect l="47867" t="42157"/>
          <a:stretch/>
        </p:blipFill>
        <p:spPr>
          <a:xfrm>
            <a:off x="3215697" y="4544563"/>
            <a:ext cx="3083169" cy="2008005"/>
          </a:xfrm>
          <a:prstGeom prst="rect">
            <a:avLst/>
          </a:prstGeom>
          <a:noFill/>
          <a:ln>
            <a:noFill/>
          </a:ln>
        </p:spPr>
      </p:pic>
    </p:spTree>
    <p:extLst>
      <p:ext uri="{BB962C8B-B14F-4D97-AF65-F5344CB8AC3E}">
        <p14:creationId xmlns:p14="http://schemas.microsoft.com/office/powerpoint/2010/main" val="4154145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7935-8F1B-E04E-99CB-AABC6724A583}"/>
              </a:ext>
            </a:extLst>
          </p:cNvPr>
          <p:cNvSpPr>
            <a:spLocks noGrp="1"/>
          </p:cNvSpPr>
          <p:nvPr>
            <p:ph type="title"/>
          </p:nvPr>
        </p:nvSpPr>
        <p:spPr/>
        <p:txBody>
          <a:bodyPr/>
          <a:lstStyle/>
          <a:p>
            <a:r>
              <a:rPr lang="en-US" dirty="0"/>
              <a:t>Supervised learning algorithms</a:t>
            </a:r>
          </a:p>
        </p:txBody>
      </p:sp>
      <p:sp>
        <p:nvSpPr>
          <p:cNvPr id="3" name="Content Placeholder 2">
            <a:extLst>
              <a:ext uri="{FF2B5EF4-FFF2-40B4-BE49-F238E27FC236}">
                <a16:creationId xmlns:a16="http://schemas.microsoft.com/office/drawing/2014/main" id="{58F6B27D-AF13-2740-A654-72E7A3146AD8}"/>
              </a:ext>
            </a:extLst>
          </p:cNvPr>
          <p:cNvSpPr>
            <a:spLocks noGrp="1"/>
          </p:cNvSpPr>
          <p:nvPr>
            <p:ph idx="1"/>
          </p:nvPr>
        </p:nvSpPr>
        <p:spPr/>
        <p:txBody>
          <a:bodyPr/>
          <a:lstStyle/>
          <a:p>
            <a:r>
              <a:rPr lang="en-US" b="1" dirty="0"/>
              <a:t>Recap supervised learning:</a:t>
            </a:r>
          </a:p>
          <a:p>
            <a:pPr lvl="1"/>
            <a:r>
              <a:rPr lang="en-US" dirty="0"/>
              <a:t>Input data is labelled.</a:t>
            </a:r>
          </a:p>
          <a:p>
            <a:pPr lvl="1"/>
            <a:r>
              <a:rPr lang="en-US" dirty="0"/>
              <a:t>An algorithm is trained to predict the labels (classes) based on the data features.</a:t>
            </a:r>
          </a:p>
          <a:p>
            <a:pPr lvl="1"/>
            <a:r>
              <a:rPr lang="en-US" dirty="0"/>
              <a:t>The algorithm is then applied to new data to predict their labels.</a:t>
            </a:r>
          </a:p>
          <a:p>
            <a:pPr lvl="1"/>
            <a:endParaRPr lang="en-US" dirty="0"/>
          </a:p>
          <a:p>
            <a:r>
              <a:rPr lang="en-US" dirty="0"/>
              <a:t>A lot of </a:t>
            </a:r>
            <a:r>
              <a:rPr lang="en-US" b="1" dirty="0"/>
              <a:t>algorithms</a:t>
            </a:r>
            <a:r>
              <a:rPr lang="en-US" dirty="0"/>
              <a:t> for supervised learning exist:</a:t>
            </a:r>
          </a:p>
          <a:p>
            <a:pPr lvl="1"/>
            <a:r>
              <a:rPr lang="en-US" dirty="0"/>
              <a:t>Support Vector Machines</a:t>
            </a:r>
          </a:p>
          <a:p>
            <a:pPr lvl="1"/>
            <a:r>
              <a:rPr lang="en-US" b="1" dirty="0"/>
              <a:t>Decision trees / Random forest</a:t>
            </a:r>
          </a:p>
          <a:p>
            <a:pPr lvl="1"/>
            <a:r>
              <a:rPr lang="de-DE" dirty="0" err="1"/>
              <a:t>Naïve</a:t>
            </a:r>
            <a:r>
              <a:rPr lang="de-DE" dirty="0"/>
              <a:t> </a:t>
            </a:r>
            <a:r>
              <a:rPr lang="de-DE" dirty="0" err="1"/>
              <a:t>Bayes</a:t>
            </a:r>
            <a:endParaRPr lang="en-US" dirty="0"/>
          </a:p>
          <a:p>
            <a:pPr lvl="1"/>
            <a:r>
              <a:rPr lang="en-US" dirty="0"/>
              <a:t>…</a:t>
            </a:r>
          </a:p>
          <a:p>
            <a:endParaRPr lang="en-US" dirty="0"/>
          </a:p>
        </p:txBody>
      </p:sp>
      <p:pic>
        <p:nvPicPr>
          <p:cNvPr id="4" name="Picture 3">
            <a:extLst>
              <a:ext uri="{FF2B5EF4-FFF2-40B4-BE49-F238E27FC236}">
                <a16:creationId xmlns:a16="http://schemas.microsoft.com/office/drawing/2014/main" id="{8D24CF56-7DE4-1149-8153-7424722B933A}"/>
              </a:ext>
            </a:extLst>
          </p:cNvPr>
          <p:cNvPicPr>
            <a:picLocks noChangeAspect="1"/>
          </p:cNvPicPr>
          <p:nvPr/>
        </p:nvPicPr>
        <p:blipFill rotWithShape="1">
          <a:blip r:embed="rId3"/>
          <a:srcRect l="1388" t="5237" r="40360"/>
          <a:stretch/>
        </p:blipFill>
        <p:spPr>
          <a:xfrm>
            <a:off x="4499992" y="4156739"/>
            <a:ext cx="4547162" cy="2465714"/>
          </a:xfrm>
          <a:prstGeom prst="rect">
            <a:avLst/>
          </a:prstGeom>
        </p:spPr>
      </p:pic>
      <p:sp>
        <p:nvSpPr>
          <p:cNvPr id="5" name="TextBox 4">
            <a:extLst>
              <a:ext uri="{FF2B5EF4-FFF2-40B4-BE49-F238E27FC236}">
                <a16:creationId xmlns:a16="http://schemas.microsoft.com/office/drawing/2014/main" id="{7A543C7B-2454-094B-9B25-2598054C4DB7}"/>
              </a:ext>
            </a:extLst>
          </p:cNvPr>
          <p:cNvSpPr txBox="1"/>
          <p:nvPr/>
        </p:nvSpPr>
        <p:spPr>
          <a:xfrm>
            <a:off x="457200" y="6495495"/>
            <a:ext cx="3936455" cy="253916"/>
          </a:xfrm>
          <a:prstGeom prst="rect">
            <a:avLst/>
          </a:prstGeom>
          <a:noFill/>
        </p:spPr>
        <p:txBody>
          <a:bodyPr wrap="square" rtlCol="0">
            <a:spAutoFit/>
          </a:bodyPr>
          <a:lstStyle/>
          <a:p>
            <a:r>
              <a:rPr lang="en-US" sz="1050" dirty="0"/>
              <a:t>Image source:</a:t>
            </a:r>
            <a:r>
              <a:rPr lang="de-DE" sz="1050" dirty="0">
                <a:hlinkClick r:id="rId4"/>
              </a:rPr>
              <a:t>https://www.scikit-learn.org/</a:t>
            </a:r>
            <a:endParaRPr lang="en-US" sz="1050" dirty="0"/>
          </a:p>
        </p:txBody>
      </p:sp>
    </p:spTree>
    <p:extLst>
      <p:ext uri="{BB962C8B-B14F-4D97-AF65-F5344CB8AC3E}">
        <p14:creationId xmlns:p14="http://schemas.microsoft.com/office/powerpoint/2010/main" val="217813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87"/>
          <p:cNvSpPr txBox="1">
            <a:spLocks noGrp="1"/>
          </p:cNvSpPr>
          <p:nvPr>
            <p:ph type="title"/>
          </p:nvPr>
        </p:nvSpPr>
        <p:spPr>
          <a:prstGeom prst="rect">
            <a:avLst/>
          </a:prstGeom>
        </p:spPr>
        <p:txBody>
          <a:bodyPr spcFirstLastPara="1" vert="horz" wrap="square" lIns="41900" tIns="41900" rIns="41900" bIns="41900" rtlCol="0" anchor="ctr" anchorCtr="0">
            <a:noAutofit/>
          </a:bodyPr>
          <a:lstStyle/>
          <a:p>
            <a:r>
              <a:rPr lang="en"/>
              <a:t>Decision trees</a:t>
            </a:r>
            <a:endParaRPr/>
          </a:p>
        </p:txBody>
      </p:sp>
      <p:sp>
        <p:nvSpPr>
          <p:cNvPr id="1139" name="Google Shape;1139;p87"/>
          <p:cNvSpPr txBox="1"/>
          <p:nvPr/>
        </p:nvSpPr>
        <p:spPr>
          <a:xfrm>
            <a:off x="5670475" y="5341325"/>
            <a:ext cx="2883300" cy="261000"/>
          </a:xfrm>
          <a:prstGeom prst="rect">
            <a:avLst/>
          </a:prstGeom>
          <a:noFill/>
          <a:ln>
            <a:noFill/>
          </a:ln>
        </p:spPr>
        <p:txBody>
          <a:bodyPr spcFirstLastPara="1" wrap="square" lIns="91425" tIns="45700" rIns="91425" bIns="45700" anchor="t" anchorCtr="0">
            <a:noAutofit/>
          </a:bodyPr>
          <a:lstStyle/>
          <a:p>
            <a:r>
              <a:rPr lang="en" sz="1100">
                <a:solidFill>
                  <a:srgbClr val="000000"/>
                </a:solidFill>
                <a:latin typeface="Calibri"/>
                <a:ea typeface="Calibri"/>
                <a:cs typeface="Calibri"/>
                <a:sym typeface="Calibri"/>
              </a:rPr>
              <a:t>Slide courtesy: Martin Weigert, EPFL Lausanne</a:t>
            </a:r>
            <a:endParaRPr sz="1100"/>
          </a:p>
        </p:txBody>
      </p:sp>
      <p:grpSp>
        <p:nvGrpSpPr>
          <p:cNvPr id="1140" name="Google Shape;1140;p87"/>
          <p:cNvGrpSpPr/>
          <p:nvPr/>
        </p:nvGrpSpPr>
        <p:grpSpPr>
          <a:xfrm>
            <a:off x="632975" y="5538628"/>
            <a:ext cx="1775470" cy="333856"/>
            <a:chOff x="8870141" y="6255003"/>
            <a:chExt cx="2662273" cy="500609"/>
          </a:xfrm>
        </p:grpSpPr>
        <p:pic>
          <p:nvPicPr>
            <p:cNvPr id="1141" name="Google Shape;1141;p87"/>
            <p:cNvPicPr preferRelativeResize="0"/>
            <p:nvPr/>
          </p:nvPicPr>
          <p:blipFill rotWithShape="1">
            <a:blip r:embed="rId3">
              <a:alphaModFix/>
            </a:blip>
            <a:srcRect/>
            <a:stretch/>
          </p:blipFill>
          <p:spPr>
            <a:xfrm>
              <a:off x="8870141" y="6255003"/>
              <a:ext cx="543396" cy="500609"/>
            </a:xfrm>
            <a:prstGeom prst="rect">
              <a:avLst/>
            </a:prstGeom>
            <a:noFill/>
            <a:ln>
              <a:noFill/>
            </a:ln>
          </p:spPr>
        </p:pic>
        <p:sp>
          <p:nvSpPr>
            <p:cNvPr id="1142" name="Google Shape;1142;p87"/>
            <p:cNvSpPr txBox="1"/>
            <p:nvPr/>
          </p:nvSpPr>
          <p:spPr>
            <a:xfrm>
              <a:off x="9266814" y="6255003"/>
              <a:ext cx="2265600" cy="461400"/>
            </a:xfrm>
            <a:prstGeom prst="rect">
              <a:avLst/>
            </a:prstGeom>
            <a:noFill/>
            <a:ln>
              <a:noFill/>
            </a:ln>
          </p:spPr>
          <p:txBody>
            <a:bodyPr spcFirstLastPara="1" wrap="square" lIns="91425" tIns="45700" rIns="91425" bIns="45700" anchor="t" anchorCtr="0">
              <a:noAutofit/>
            </a:bodyPr>
            <a:lstStyle/>
            <a:p>
              <a:r>
                <a:rPr lang="en" sz="1400">
                  <a:solidFill>
                    <a:srgbClr val="595959"/>
                  </a:solidFill>
                  <a:latin typeface="Calibri"/>
                  <a:ea typeface="Calibri"/>
                  <a:cs typeface="Calibri"/>
                  <a:sym typeface="Calibri"/>
                </a:rPr>
                <a:t>@martweig</a:t>
              </a:r>
              <a:endParaRPr sz="1400">
                <a:solidFill>
                  <a:srgbClr val="595959"/>
                </a:solidFill>
                <a:latin typeface="Calibri"/>
                <a:ea typeface="Calibri"/>
                <a:cs typeface="Calibri"/>
                <a:sym typeface="Calibri"/>
              </a:endParaRPr>
            </a:p>
          </p:txBody>
        </p:sp>
      </p:grpSp>
      <p:pic>
        <p:nvPicPr>
          <p:cNvPr id="1143" name="Google Shape;1143;p87" descr="600px-Scikit_learn_logo_small.svg.png"/>
          <p:cNvPicPr preferRelativeResize="0"/>
          <p:nvPr/>
        </p:nvPicPr>
        <p:blipFill rotWithShape="1">
          <a:blip r:embed="rId4">
            <a:alphaModFix/>
          </a:blip>
          <a:srcRect/>
          <a:stretch/>
        </p:blipFill>
        <p:spPr>
          <a:xfrm>
            <a:off x="5804606" y="4807839"/>
            <a:ext cx="808066" cy="435010"/>
          </a:xfrm>
          <a:prstGeom prst="rect">
            <a:avLst/>
          </a:prstGeom>
          <a:noFill/>
          <a:ln>
            <a:noFill/>
          </a:ln>
        </p:spPr>
      </p:pic>
      <p:sp>
        <p:nvSpPr>
          <p:cNvPr id="1144" name="Google Shape;1144;p87"/>
          <p:cNvSpPr txBox="1"/>
          <p:nvPr/>
        </p:nvSpPr>
        <p:spPr>
          <a:xfrm>
            <a:off x="6733504" y="4965495"/>
            <a:ext cx="1586100" cy="243600"/>
          </a:xfrm>
          <a:prstGeom prst="rect">
            <a:avLst/>
          </a:prstGeom>
          <a:noFill/>
          <a:ln>
            <a:noFill/>
          </a:ln>
        </p:spPr>
        <p:txBody>
          <a:bodyPr spcFirstLastPara="1" wrap="square" lIns="25400" tIns="25400" rIns="25400" bIns="25400" anchor="ctr" anchorCtr="0">
            <a:noAutofit/>
          </a:bodyPr>
          <a:lstStyle/>
          <a:p>
            <a:r>
              <a:rPr lang="en" sz="1250" u="sng">
                <a:solidFill>
                  <a:srgbClr val="000000"/>
                </a:solidFill>
                <a:latin typeface="Calibri"/>
                <a:ea typeface="Calibri"/>
                <a:cs typeface="Calibri"/>
                <a:sym typeface="Calibri"/>
              </a:rPr>
              <a:t>https://scikit-learn.org/</a:t>
            </a:r>
            <a:endParaRPr/>
          </a:p>
        </p:txBody>
      </p:sp>
      <p:sp>
        <p:nvSpPr>
          <p:cNvPr id="1145" name="Google Shape;1145;p87"/>
          <p:cNvSpPr txBox="1"/>
          <p:nvPr/>
        </p:nvSpPr>
        <p:spPr>
          <a:xfrm>
            <a:off x="5293677" y="2653200"/>
            <a:ext cx="893400" cy="189900"/>
          </a:xfrm>
          <a:prstGeom prst="rect">
            <a:avLst/>
          </a:prstGeom>
          <a:noFill/>
          <a:ln>
            <a:noFill/>
          </a:ln>
        </p:spPr>
        <p:txBody>
          <a:bodyPr spcFirstLastPara="1" wrap="square" lIns="25400" tIns="25400" rIns="25400" bIns="25400" anchor="ctr" anchorCtr="0">
            <a:noAutofit/>
          </a:bodyPr>
          <a:lstStyle/>
          <a:p>
            <a:r>
              <a:rPr lang="en" sz="1300">
                <a:solidFill>
                  <a:srgbClr val="000000"/>
                </a:solidFill>
                <a:latin typeface="Calibri"/>
                <a:ea typeface="Calibri"/>
                <a:cs typeface="Calibri"/>
                <a:sym typeface="Calibri"/>
              </a:rPr>
              <a:t>Features</a:t>
            </a:r>
            <a:endParaRPr/>
          </a:p>
        </p:txBody>
      </p:sp>
      <p:sp>
        <p:nvSpPr>
          <p:cNvPr id="1146" name="Google Shape;1146;p87"/>
          <p:cNvSpPr/>
          <p:nvPr/>
        </p:nvSpPr>
        <p:spPr>
          <a:xfrm>
            <a:off x="6007685" y="3672825"/>
            <a:ext cx="220500" cy="220500"/>
          </a:xfrm>
          <a:prstGeom prst="ellipse">
            <a:avLst/>
          </a:prstGeom>
          <a:solidFill>
            <a:srgbClr val="5B9BD5"/>
          </a:solidFill>
          <a:ln>
            <a:noFill/>
          </a:ln>
        </p:spPr>
        <p:txBody>
          <a:bodyPr spcFirstLastPara="1" wrap="square" lIns="0" tIns="0" rIns="0" bIns="0" anchor="ctr" anchorCtr="0">
            <a:noAutofit/>
          </a:bodyPr>
          <a:lstStyle/>
          <a:p>
            <a:endParaRPr sz="2000">
              <a:solidFill>
                <a:srgbClr val="000000"/>
              </a:solidFill>
              <a:latin typeface="Calibri"/>
              <a:ea typeface="Calibri"/>
              <a:cs typeface="Calibri"/>
              <a:sym typeface="Calibri"/>
            </a:endParaRPr>
          </a:p>
        </p:txBody>
      </p:sp>
      <p:sp>
        <p:nvSpPr>
          <p:cNvPr id="1147" name="Google Shape;1147;p87"/>
          <p:cNvSpPr txBox="1"/>
          <p:nvPr/>
        </p:nvSpPr>
        <p:spPr>
          <a:xfrm>
            <a:off x="5293676" y="3332325"/>
            <a:ext cx="714000" cy="189900"/>
          </a:xfrm>
          <a:prstGeom prst="rect">
            <a:avLst/>
          </a:prstGeom>
          <a:noFill/>
          <a:ln>
            <a:noFill/>
          </a:ln>
        </p:spPr>
        <p:txBody>
          <a:bodyPr spcFirstLastPara="1" wrap="square" lIns="25400" tIns="25400" rIns="25400" bIns="25400" anchor="ctr" anchorCtr="0">
            <a:noAutofit/>
          </a:bodyPr>
          <a:lstStyle/>
          <a:p>
            <a:r>
              <a:rPr lang="en" sz="1300">
                <a:solidFill>
                  <a:srgbClr val="000000"/>
                </a:solidFill>
                <a:latin typeface="Calibri"/>
                <a:ea typeface="Calibri"/>
                <a:cs typeface="Calibri"/>
                <a:sym typeface="Calibri"/>
              </a:rPr>
              <a:t>Targets:</a:t>
            </a:r>
            <a:endParaRPr/>
          </a:p>
        </p:txBody>
      </p:sp>
      <p:sp>
        <p:nvSpPr>
          <p:cNvPr id="1148" name="Google Shape;1148;p87"/>
          <p:cNvSpPr txBox="1"/>
          <p:nvPr/>
        </p:nvSpPr>
        <p:spPr>
          <a:xfrm>
            <a:off x="6413203" y="3688200"/>
            <a:ext cx="1297800" cy="189900"/>
          </a:xfrm>
          <a:prstGeom prst="rect">
            <a:avLst/>
          </a:prstGeom>
          <a:noFill/>
          <a:ln>
            <a:noFill/>
          </a:ln>
        </p:spPr>
        <p:txBody>
          <a:bodyPr spcFirstLastPara="1" wrap="square" lIns="25400" tIns="25400" rIns="25400" bIns="25400" anchor="ctr" anchorCtr="0">
            <a:noAutofit/>
          </a:bodyPr>
          <a:lstStyle/>
          <a:p>
            <a:r>
              <a:rPr lang="en" sz="1300" dirty="0">
                <a:solidFill>
                  <a:srgbClr val="000000"/>
                </a:solidFill>
                <a:latin typeface="Calibri"/>
                <a:ea typeface="Calibri"/>
                <a:cs typeface="Calibri"/>
                <a:sym typeface="Calibri"/>
              </a:rPr>
              <a:t>“good” (class 1)</a:t>
            </a:r>
            <a:endParaRPr dirty="0"/>
          </a:p>
        </p:txBody>
      </p:sp>
      <p:sp>
        <p:nvSpPr>
          <p:cNvPr id="1149" name="Google Shape;1149;p87"/>
          <p:cNvSpPr/>
          <p:nvPr/>
        </p:nvSpPr>
        <p:spPr>
          <a:xfrm>
            <a:off x="6007685" y="3966534"/>
            <a:ext cx="220500" cy="220500"/>
          </a:xfrm>
          <a:prstGeom prst="ellipse">
            <a:avLst/>
          </a:prstGeom>
          <a:solidFill>
            <a:srgbClr val="D15D00"/>
          </a:solidFill>
          <a:ln>
            <a:noFill/>
          </a:ln>
        </p:spPr>
        <p:txBody>
          <a:bodyPr spcFirstLastPara="1" wrap="square" lIns="0" tIns="0" rIns="0" bIns="0" anchor="ctr" anchorCtr="0">
            <a:noAutofit/>
          </a:bodyPr>
          <a:lstStyle/>
          <a:p>
            <a:endParaRPr sz="2000">
              <a:solidFill>
                <a:srgbClr val="000000"/>
              </a:solidFill>
              <a:latin typeface="Calibri"/>
              <a:ea typeface="Calibri"/>
              <a:cs typeface="Calibri"/>
              <a:sym typeface="Calibri"/>
            </a:endParaRPr>
          </a:p>
        </p:txBody>
      </p:sp>
      <p:sp>
        <p:nvSpPr>
          <p:cNvPr id="1150" name="Google Shape;1150;p87"/>
          <p:cNvSpPr txBox="1"/>
          <p:nvPr/>
        </p:nvSpPr>
        <p:spPr>
          <a:xfrm>
            <a:off x="6413203" y="3981900"/>
            <a:ext cx="1427100" cy="189900"/>
          </a:xfrm>
          <a:prstGeom prst="rect">
            <a:avLst/>
          </a:prstGeom>
          <a:noFill/>
          <a:ln>
            <a:noFill/>
          </a:ln>
        </p:spPr>
        <p:txBody>
          <a:bodyPr spcFirstLastPara="1" wrap="square" lIns="25400" tIns="25400" rIns="25400" bIns="25400" anchor="ctr" anchorCtr="0">
            <a:noAutofit/>
          </a:bodyPr>
          <a:lstStyle/>
          <a:p>
            <a:r>
              <a:rPr lang="en" sz="1300" dirty="0">
                <a:solidFill>
                  <a:srgbClr val="000000"/>
                </a:solidFill>
                <a:latin typeface="Calibri"/>
                <a:ea typeface="Calibri"/>
                <a:cs typeface="Calibri"/>
                <a:sym typeface="Calibri"/>
              </a:rPr>
              <a:t>“bad” (class 0)</a:t>
            </a:r>
            <a:endParaRPr dirty="0"/>
          </a:p>
        </p:txBody>
      </p:sp>
      <p:sp>
        <p:nvSpPr>
          <p:cNvPr id="1151" name="Google Shape;1151;p87"/>
          <p:cNvSpPr txBox="1"/>
          <p:nvPr/>
        </p:nvSpPr>
        <p:spPr>
          <a:xfrm>
            <a:off x="5962325" y="2923575"/>
            <a:ext cx="2119200" cy="189900"/>
          </a:xfrm>
          <a:prstGeom prst="rect">
            <a:avLst/>
          </a:prstGeom>
          <a:noFill/>
          <a:ln>
            <a:noFill/>
          </a:ln>
        </p:spPr>
        <p:txBody>
          <a:bodyPr spcFirstLastPara="1" wrap="square" lIns="25400" tIns="25400" rIns="25400" bIns="25400" anchor="ctr" anchorCtr="0">
            <a:noAutofit/>
          </a:bodyPr>
          <a:lstStyle/>
          <a:p>
            <a:r>
              <a:rPr lang="en" sz="1300" dirty="0">
                <a:solidFill>
                  <a:srgbClr val="000000"/>
                </a:solidFill>
                <a:latin typeface="Calibri"/>
                <a:ea typeface="Calibri"/>
                <a:cs typeface="Calibri"/>
                <a:sym typeface="Calibri"/>
              </a:rPr>
              <a:t>2D coordinates of points</a:t>
            </a:r>
            <a:endParaRPr dirty="0"/>
          </a:p>
        </p:txBody>
      </p:sp>
      <p:pic>
        <p:nvPicPr>
          <p:cNvPr id="1152" name="Google Shape;1152;p87" descr="tree_scatter_without.png"/>
          <p:cNvPicPr preferRelativeResize="0"/>
          <p:nvPr/>
        </p:nvPicPr>
        <p:blipFill rotWithShape="1">
          <a:blip r:embed="rId5">
            <a:alphaModFix/>
          </a:blip>
          <a:srcRect/>
          <a:stretch/>
        </p:blipFill>
        <p:spPr>
          <a:xfrm>
            <a:off x="289275" y="2037923"/>
            <a:ext cx="5105800" cy="3104050"/>
          </a:xfrm>
          <a:prstGeom prst="rect">
            <a:avLst/>
          </a:prstGeom>
          <a:noFill/>
          <a:ln>
            <a:noFill/>
          </a:ln>
        </p:spPr>
      </p:pic>
    </p:spTree>
    <p:extLst>
      <p:ext uri="{BB962C8B-B14F-4D97-AF65-F5344CB8AC3E}">
        <p14:creationId xmlns:p14="http://schemas.microsoft.com/office/powerpoint/2010/main" val="1657795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8" name="Google Shape;1158;p88"/>
          <p:cNvSpPr txBox="1">
            <a:spLocks noGrp="1"/>
          </p:cNvSpPr>
          <p:nvPr>
            <p:ph type="title"/>
          </p:nvPr>
        </p:nvSpPr>
        <p:spPr>
          <a:prstGeom prst="rect">
            <a:avLst/>
          </a:prstGeom>
        </p:spPr>
        <p:txBody>
          <a:bodyPr spcFirstLastPara="1" vert="horz" wrap="square" lIns="41900" tIns="41900" rIns="41900" bIns="41900" rtlCol="0" anchor="ctr" anchorCtr="0">
            <a:noAutofit/>
          </a:bodyPr>
          <a:lstStyle/>
          <a:p>
            <a:r>
              <a:rPr lang="en"/>
              <a:t>Decision trees</a:t>
            </a:r>
            <a:endParaRPr/>
          </a:p>
        </p:txBody>
      </p:sp>
      <p:sp>
        <p:nvSpPr>
          <p:cNvPr id="1160" name="Google Shape;1160;p88"/>
          <p:cNvSpPr txBox="1"/>
          <p:nvPr/>
        </p:nvSpPr>
        <p:spPr>
          <a:xfrm>
            <a:off x="5670475" y="5341325"/>
            <a:ext cx="2883300" cy="261000"/>
          </a:xfrm>
          <a:prstGeom prst="rect">
            <a:avLst/>
          </a:prstGeom>
          <a:noFill/>
          <a:ln>
            <a:noFill/>
          </a:ln>
        </p:spPr>
        <p:txBody>
          <a:bodyPr spcFirstLastPara="1" wrap="square" lIns="91425" tIns="45700" rIns="91425" bIns="45700" anchor="t" anchorCtr="0">
            <a:noAutofit/>
          </a:bodyPr>
          <a:lstStyle/>
          <a:p>
            <a:r>
              <a:rPr lang="en" sz="1100">
                <a:solidFill>
                  <a:srgbClr val="000000"/>
                </a:solidFill>
                <a:latin typeface="Calibri"/>
                <a:ea typeface="Calibri"/>
                <a:cs typeface="Calibri"/>
                <a:sym typeface="Calibri"/>
              </a:rPr>
              <a:t>Slide courtesy: Martin Weigert, EPFL Lausanne</a:t>
            </a:r>
            <a:endParaRPr sz="1100"/>
          </a:p>
        </p:txBody>
      </p:sp>
      <p:grpSp>
        <p:nvGrpSpPr>
          <p:cNvPr id="1161" name="Google Shape;1161;p88"/>
          <p:cNvGrpSpPr/>
          <p:nvPr/>
        </p:nvGrpSpPr>
        <p:grpSpPr>
          <a:xfrm>
            <a:off x="632975" y="5538628"/>
            <a:ext cx="1775470" cy="333856"/>
            <a:chOff x="8870141" y="6255003"/>
            <a:chExt cx="2662273" cy="500609"/>
          </a:xfrm>
        </p:grpSpPr>
        <p:pic>
          <p:nvPicPr>
            <p:cNvPr id="1162" name="Google Shape;1162;p88"/>
            <p:cNvPicPr preferRelativeResize="0"/>
            <p:nvPr/>
          </p:nvPicPr>
          <p:blipFill rotWithShape="1">
            <a:blip r:embed="rId3">
              <a:alphaModFix/>
            </a:blip>
            <a:srcRect/>
            <a:stretch/>
          </p:blipFill>
          <p:spPr>
            <a:xfrm>
              <a:off x="8870141" y="6255003"/>
              <a:ext cx="543396" cy="500609"/>
            </a:xfrm>
            <a:prstGeom prst="rect">
              <a:avLst/>
            </a:prstGeom>
            <a:noFill/>
            <a:ln>
              <a:noFill/>
            </a:ln>
          </p:spPr>
        </p:pic>
        <p:sp>
          <p:nvSpPr>
            <p:cNvPr id="1163" name="Google Shape;1163;p88"/>
            <p:cNvSpPr txBox="1"/>
            <p:nvPr/>
          </p:nvSpPr>
          <p:spPr>
            <a:xfrm>
              <a:off x="9266814" y="6255003"/>
              <a:ext cx="2265600" cy="461400"/>
            </a:xfrm>
            <a:prstGeom prst="rect">
              <a:avLst/>
            </a:prstGeom>
            <a:noFill/>
            <a:ln>
              <a:noFill/>
            </a:ln>
          </p:spPr>
          <p:txBody>
            <a:bodyPr spcFirstLastPara="1" wrap="square" lIns="91425" tIns="45700" rIns="91425" bIns="45700" anchor="t" anchorCtr="0">
              <a:noAutofit/>
            </a:bodyPr>
            <a:lstStyle/>
            <a:p>
              <a:r>
                <a:rPr lang="en" sz="1400">
                  <a:solidFill>
                    <a:srgbClr val="595959"/>
                  </a:solidFill>
                  <a:latin typeface="Calibri"/>
                  <a:ea typeface="Calibri"/>
                  <a:cs typeface="Calibri"/>
                  <a:sym typeface="Calibri"/>
                </a:rPr>
                <a:t>@martweig</a:t>
              </a:r>
              <a:endParaRPr sz="1400">
                <a:solidFill>
                  <a:srgbClr val="595959"/>
                </a:solidFill>
                <a:latin typeface="Calibri"/>
                <a:ea typeface="Calibri"/>
                <a:cs typeface="Calibri"/>
                <a:sym typeface="Calibri"/>
              </a:endParaRPr>
            </a:p>
          </p:txBody>
        </p:sp>
      </p:grpSp>
      <p:pic>
        <p:nvPicPr>
          <p:cNvPr id="1164" name="Google Shape;1164;p88" descr="tree_scatter.png"/>
          <p:cNvPicPr preferRelativeResize="0"/>
          <p:nvPr/>
        </p:nvPicPr>
        <p:blipFill rotWithShape="1">
          <a:blip r:embed="rId4">
            <a:alphaModFix/>
          </a:blip>
          <a:srcRect/>
          <a:stretch/>
        </p:blipFill>
        <p:spPr>
          <a:xfrm>
            <a:off x="457200" y="2272221"/>
            <a:ext cx="4433888" cy="2734418"/>
          </a:xfrm>
          <a:prstGeom prst="rect">
            <a:avLst/>
          </a:prstGeom>
          <a:noFill/>
          <a:ln>
            <a:noFill/>
          </a:ln>
        </p:spPr>
      </p:pic>
      <p:grpSp>
        <p:nvGrpSpPr>
          <p:cNvPr id="1165" name="Google Shape;1165;p88"/>
          <p:cNvGrpSpPr/>
          <p:nvPr/>
        </p:nvGrpSpPr>
        <p:grpSpPr>
          <a:xfrm>
            <a:off x="2739251" y="2149256"/>
            <a:ext cx="985123" cy="1698821"/>
            <a:chOff x="0" y="121294"/>
            <a:chExt cx="2626994" cy="4465881"/>
          </a:xfrm>
        </p:grpSpPr>
        <p:sp>
          <p:nvSpPr>
            <p:cNvPr id="1166" name="Google Shape;1166;p88"/>
            <p:cNvSpPr/>
            <p:nvPr/>
          </p:nvSpPr>
          <p:spPr>
            <a:xfrm>
              <a:off x="0" y="4320175"/>
              <a:ext cx="267000" cy="267000"/>
            </a:xfrm>
            <a:prstGeom prst="ellipse">
              <a:avLst/>
            </a:prstGeom>
            <a:solidFill>
              <a:srgbClr val="70AD47"/>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167" name="Google Shape;1167;p88"/>
            <p:cNvSpPr txBox="1"/>
            <p:nvPr/>
          </p:nvSpPr>
          <p:spPr>
            <a:xfrm>
              <a:off x="555494" y="121294"/>
              <a:ext cx="2071500" cy="640500"/>
            </a:xfrm>
            <a:prstGeom prst="rect">
              <a:avLst/>
            </a:prstGeom>
            <a:noFill/>
            <a:ln>
              <a:noFill/>
            </a:ln>
          </p:spPr>
          <p:txBody>
            <a:bodyPr spcFirstLastPara="1" wrap="square" lIns="25400" tIns="25400" rIns="25400" bIns="25400" anchor="ctr" anchorCtr="0">
              <a:noAutofit/>
            </a:bodyPr>
            <a:lstStyle/>
            <a:p>
              <a:r>
                <a:rPr lang="en" sz="1200">
                  <a:solidFill>
                    <a:srgbClr val="486038"/>
                  </a:solidFill>
                  <a:latin typeface="Calibri"/>
                  <a:ea typeface="Calibri"/>
                  <a:cs typeface="Calibri"/>
                  <a:sym typeface="Calibri"/>
                </a:rPr>
                <a:t>New point</a:t>
              </a:r>
              <a:endParaRPr sz="1200"/>
            </a:p>
          </p:txBody>
        </p:sp>
        <p:cxnSp>
          <p:nvCxnSpPr>
            <p:cNvPr id="1168" name="Google Shape;1168;p88"/>
            <p:cNvCxnSpPr/>
            <p:nvPr/>
          </p:nvCxnSpPr>
          <p:spPr>
            <a:xfrm flipH="1">
              <a:off x="227909" y="773037"/>
              <a:ext cx="987900" cy="3405300"/>
            </a:xfrm>
            <a:prstGeom prst="straightConnector1">
              <a:avLst/>
            </a:prstGeom>
            <a:noFill/>
            <a:ln w="25400" cap="flat" cmpd="sng">
              <a:solidFill>
                <a:srgbClr val="70AD47"/>
              </a:solidFill>
              <a:prstDash val="solid"/>
              <a:miter lim="400000"/>
              <a:headEnd type="none" w="sm" len="sm"/>
              <a:tailEnd type="triangle" w="med" len="med"/>
            </a:ln>
          </p:spPr>
        </p:cxnSp>
      </p:grpSp>
      <p:pic>
        <p:nvPicPr>
          <p:cNvPr id="1169" name="Google Shape;1169;p88" descr="600px-Scikit_learn_logo_small.svg.png"/>
          <p:cNvPicPr preferRelativeResize="0"/>
          <p:nvPr/>
        </p:nvPicPr>
        <p:blipFill rotWithShape="1">
          <a:blip r:embed="rId5">
            <a:alphaModFix/>
          </a:blip>
          <a:srcRect/>
          <a:stretch/>
        </p:blipFill>
        <p:spPr>
          <a:xfrm>
            <a:off x="632982" y="5103614"/>
            <a:ext cx="808067" cy="435010"/>
          </a:xfrm>
          <a:prstGeom prst="rect">
            <a:avLst/>
          </a:prstGeom>
          <a:noFill/>
          <a:ln>
            <a:noFill/>
          </a:ln>
        </p:spPr>
      </p:pic>
      <p:sp>
        <p:nvSpPr>
          <p:cNvPr id="1170" name="Google Shape;1170;p88"/>
          <p:cNvSpPr txBox="1"/>
          <p:nvPr/>
        </p:nvSpPr>
        <p:spPr>
          <a:xfrm>
            <a:off x="1561879" y="5261270"/>
            <a:ext cx="1586100" cy="243600"/>
          </a:xfrm>
          <a:prstGeom prst="rect">
            <a:avLst/>
          </a:prstGeom>
          <a:noFill/>
          <a:ln>
            <a:noFill/>
          </a:ln>
        </p:spPr>
        <p:txBody>
          <a:bodyPr spcFirstLastPara="1" wrap="square" lIns="25400" tIns="25400" rIns="25400" bIns="25400" anchor="ctr" anchorCtr="0">
            <a:noAutofit/>
          </a:bodyPr>
          <a:lstStyle/>
          <a:p>
            <a:r>
              <a:rPr lang="en" sz="1250" u="sng">
                <a:solidFill>
                  <a:srgbClr val="000000"/>
                </a:solidFill>
                <a:latin typeface="Calibri"/>
                <a:ea typeface="Calibri"/>
                <a:cs typeface="Calibri"/>
                <a:sym typeface="Calibri"/>
              </a:rPr>
              <a:t>https://scikit-learn.org/</a:t>
            </a:r>
            <a:endParaRPr/>
          </a:p>
        </p:txBody>
      </p:sp>
      <p:sp>
        <p:nvSpPr>
          <p:cNvPr id="17" name="Google Shape;1146;p87">
            <a:extLst>
              <a:ext uri="{FF2B5EF4-FFF2-40B4-BE49-F238E27FC236}">
                <a16:creationId xmlns:a16="http://schemas.microsoft.com/office/drawing/2014/main" id="{9EB611F6-FAFF-264F-A42D-F39F53E35DE6}"/>
              </a:ext>
            </a:extLst>
          </p:cNvPr>
          <p:cNvSpPr/>
          <p:nvPr/>
        </p:nvSpPr>
        <p:spPr>
          <a:xfrm>
            <a:off x="7434707" y="665818"/>
            <a:ext cx="220500" cy="220500"/>
          </a:xfrm>
          <a:prstGeom prst="ellipse">
            <a:avLst/>
          </a:prstGeom>
          <a:solidFill>
            <a:srgbClr val="5B9BD5"/>
          </a:solidFill>
          <a:ln>
            <a:noFill/>
          </a:ln>
        </p:spPr>
        <p:txBody>
          <a:bodyPr spcFirstLastPara="1" wrap="square" lIns="0" tIns="0" rIns="0" bIns="0" anchor="ctr" anchorCtr="0">
            <a:noAutofit/>
          </a:bodyPr>
          <a:lstStyle/>
          <a:p>
            <a:endParaRPr sz="2000">
              <a:solidFill>
                <a:srgbClr val="000000"/>
              </a:solidFill>
              <a:latin typeface="Calibri"/>
              <a:ea typeface="Calibri"/>
              <a:cs typeface="Calibri"/>
              <a:sym typeface="Calibri"/>
            </a:endParaRPr>
          </a:p>
        </p:txBody>
      </p:sp>
      <p:sp>
        <p:nvSpPr>
          <p:cNvPr id="18" name="Google Shape;1148;p87">
            <a:extLst>
              <a:ext uri="{FF2B5EF4-FFF2-40B4-BE49-F238E27FC236}">
                <a16:creationId xmlns:a16="http://schemas.microsoft.com/office/drawing/2014/main" id="{D7203C24-7CDF-7C45-85E5-03AAE65A12A6}"/>
              </a:ext>
            </a:extLst>
          </p:cNvPr>
          <p:cNvSpPr txBox="1"/>
          <p:nvPr/>
        </p:nvSpPr>
        <p:spPr>
          <a:xfrm>
            <a:off x="7840225" y="681193"/>
            <a:ext cx="1297800" cy="189900"/>
          </a:xfrm>
          <a:prstGeom prst="rect">
            <a:avLst/>
          </a:prstGeom>
          <a:noFill/>
          <a:ln>
            <a:noFill/>
          </a:ln>
        </p:spPr>
        <p:txBody>
          <a:bodyPr spcFirstLastPara="1" wrap="square" lIns="25400" tIns="25400" rIns="25400" bIns="25400" anchor="ctr" anchorCtr="0">
            <a:noAutofit/>
          </a:bodyPr>
          <a:lstStyle/>
          <a:p>
            <a:r>
              <a:rPr lang="en" sz="1300" dirty="0">
                <a:solidFill>
                  <a:srgbClr val="000000"/>
                </a:solidFill>
                <a:latin typeface="Calibri"/>
                <a:ea typeface="Calibri"/>
                <a:cs typeface="Calibri"/>
                <a:sym typeface="Calibri"/>
              </a:rPr>
              <a:t>“good” (class 1)</a:t>
            </a:r>
            <a:endParaRPr dirty="0"/>
          </a:p>
        </p:txBody>
      </p:sp>
      <p:sp>
        <p:nvSpPr>
          <p:cNvPr id="19" name="Google Shape;1149;p87">
            <a:extLst>
              <a:ext uri="{FF2B5EF4-FFF2-40B4-BE49-F238E27FC236}">
                <a16:creationId xmlns:a16="http://schemas.microsoft.com/office/drawing/2014/main" id="{F2811D53-BA97-7147-9562-B31C9B27A923}"/>
              </a:ext>
            </a:extLst>
          </p:cNvPr>
          <p:cNvSpPr/>
          <p:nvPr/>
        </p:nvSpPr>
        <p:spPr>
          <a:xfrm>
            <a:off x="7434707" y="959527"/>
            <a:ext cx="220500" cy="220500"/>
          </a:xfrm>
          <a:prstGeom prst="ellipse">
            <a:avLst/>
          </a:prstGeom>
          <a:solidFill>
            <a:srgbClr val="D15D00"/>
          </a:solidFill>
          <a:ln>
            <a:noFill/>
          </a:ln>
        </p:spPr>
        <p:txBody>
          <a:bodyPr spcFirstLastPara="1" wrap="square" lIns="0" tIns="0" rIns="0" bIns="0" anchor="ctr" anchorCtr="0">
            <a:noAutofit/>
          </a:bodyPr>
          <a:lstStyle/>
          <a:p>
            <a:endParaRPr sz="2000">
              <a:solidFill>
                <a:srgbClr val="000000"/>
              </a:solidFill>
              <a:latin typeface="Calibri"/>
              <a:ea typeface="Calibri"/>
              <a:cs typeface="Calibri"/>
              <a:sym typeface="Calibri"/>
            </a:endParaRPr>
          </a:p>
        </p:txBody>
      </p:sp>
      <p:sp>
        <p:nvSpPr>
          <p:cNvPr id="20" name="Google Shape;1150;p87">
            <a:extLst>
              <a:ext uri="{FF2B5EF4-FFF2-40B4-BE49-F238E27FC236}">
                <a16:creationId xmlns:a16="http://schemas.microsoft.com/office/drawing/2014/main" id="{8B037924-9C2F-6044-863D-05CACDE4BEE8}"/>
              </a:ext>
            </a:extLst>
          </p:cNvPr>
          <p:cNvSpPr txBox="1"/>
          <p:nvPr/>
        </p:nvSpPr>
        <p:spPr>
          <a:xfrm>
            <a:off x="7840225" y="974893"/>
            <a:ext cx="1427100" cy="189900"/>
          </a:xfrm>
          <a:prstGeom prst="rect">
            <a:avLst/>
          </a:prstGeom>
          <a:noFill/>
          <a:ln>
            <a:noFill/>
          </a:ln>
        </p:spPr>
        <p:txBody>
          <a:bodyPr spcFirstLastPara="1" wrap="square" lIns="25400" tIns="25400" rIns="25400" bIns="25400" anchor="ctr" anchorCtr="0">
            <a:noAutofit/>
          </a:bodyPr>
          <a:lstStyle/>
          <a:p>
            <a:r>
              <a:rPr lang="en" sz="1300" dirty="0">
                <a:solidFill>
                  <a:srgbClr val="000000"/>
                </a:solidFill>
                <a:latin typeface="Calibri"/>
                <a:ea typeface="Calibri"/>
                <a:cs typeface="Calibri"/>
                <a:sym typeface="Calibri"/>
              </a:rPr>
              <a:t>“bad” (class 0)</a:t>
            </a:r>
            <a:endParaRPr dirty="0"/>
          </a:p>
        </p:txBody>
      </p:sp>
      <p:grpSp>
        <p:nvGrpSpPr>
          <p:cNvPr id="4" name="Group 3">
            <a:extLst>
              <a:ext uri="{FF2B5EF4-FFF2-40B4-BE49-F238E27FC236}">
                <a16:creationId xmlns:a16="http://schemas.microsoft.com/office/drawing/2014/main" id="{80BD98F6-7670-284B-B8CB-6D9C0D7B58B7}"/>
              </a:ext>
            </a:extLst>
          </p:cNvPr>
          <p:cNvGrpSpPr/>
          <p:nvPr/>
        </p:nvGrpSpPr>
        <p:grpSpPr>
          <a:xfrm>
            <a:off x="5132976" y="1660634"/>
            <a:ext cx="2758027" cy="3841538"/>
            <a:chOff x="5132976" y="1660634"/>
            <a:chExt cx="2758027" cy="3841538"/>
          </a:xfrm>
        </p:grpSpPr>
        <p:grpSp>
          <p:nvGrpSpPr>
            <p:cNvPr id="3" name="Group 2">
              <a:extLst>
                <a:ext uri="{FF2B5EF4-FFF2-40B4-BE49-F238E27FC236}">
                  <a16:creationId xmlns:a16="http://schemas.microsoft.com/office/drawing/2014/main" id="{2D0FA611-5A04-4E41-9F13-380E7DA19A8A}"/>
                </a:ext>
              </a:extLst>
            </p:cNvPr>
            <p:cNvGrpSpPr/>
            <p:nvPr/>
          </p:nvGrpSpPr>
          <p:grpSpPr>
            <a:xfrm>
              <a:off x="5132976" y="1660634"/>
              <a:ext cx="2758027" cy="3841538"/>
              <a:chOff x="5132976" y="1660634"/>
              <a:chExt cx="2758027" cy="3841538"/>
            </a:xfrm>
          </p:grpSpPr>
          <p:pic>
            <p:nvPicPr>
              <p:cNvPr id="1157" name="Google Shape;1157;p88" descr="tree_plot.pdf"/>
              <p:cNvPicPr preferRelativeResize="0"/>
              <p:nvPr/>
            </p:nvPicPr>
            <p:blipFill rotWithShape="1">
              <a:blip r:embed="rId6">
                <a:alphaModFix/>
              </a:blip>
              <a:srcRect/>
              <a:stretch/>
            </p:blipFill>
            <p:spPr>
              <a:xfrm>
                <a:off x="5132976" y="1660634"/>
                <a:ext cx="2758027" cy="3841538"/>
              </a:xfrm>
              <a:prstGeom prst="rect">
                <a:avLst/>
              </a:prstGeom>
              <a:noFill/>
              <a:ln>
                <a:noFill/>
              </a:ln>
            </p:spPr>
          </p:pic>
          <p:pic>
            <p:nvPicPr>
              <p:cNvPr id="21" name="Google Shape;1157;p88" descr="tree_plot.pdf">
                <a:extLst>
                  <a:ext uri="{FF2B5EF4-FFF2-40B4-BE49-F238E27FC236}">
                    <a16:creationId xmlns:a16="http://schemas.microsoft.com/office/drawing/2014/main" id="{A557792D-7D5F-5042-86D0-8BB4139C661E}"/>
                  </a:ext>
                </a:extLst>
              </p:cNvPr>
              <p:cNvPicPr preferRelativeResize="0"/>
              <p:nvPr/>
            </p:nvPicPr>
            <p:blipFill rotWithShape="1">
              <a:blip r:embed="rId6">
                <a:alphaModFix/>
              </a:blip>
              <a:srcRect l="10055" t="68308" r="65815" b="22319"/>
              <a:stretch/>
            </p:blipFill>
            <p:spPr>
              <a:xfrm>
                <a:off x="5788800" y="2530800"/>
                <a:ext cx="666000" cy="378000"/>
              </a:xfrm>
              <a:prstGeom prst="rect">
                <a:avLst/>
              </a:prstGeom>
              <a:noFill/>
              <a:ln>
                <a:noFill/>
              </a:ln>
            </p:spPr>
          </p:pic>
        </p:grpSp>
        <p:pic>
          <p:nvPicPr>
            <p:cNvPr id="23" name="Google Shape;1157;p88" descr="tree_plot.pdf">
              <a:extLst>
                <a:ext uri="{FF2B5EF4-FFF2-40B4-BE49-F238E27FC236}">
                  <a16:creationId xmlns:a16="http://schemas.microsoft.com/office/drawing/2014/main" id="{2B394E0C-1E4F-3447-962E-129D00A31822}"/>
                </a:ext>
              </a:extLst>
            </p:cNvPr>
            <p:cNvPicPr preferRelativeResize="0"/>
            <p:nvPr/>
          </p:nvPicPr>
          <p:blipFill rotWithShape="1">
            <a:blip r:embed="rId6">
              <a:alphaModFix/>
            </a:blip>
            <a:srcRect l="10055" t="68917" r="65815" b="22319"/>
            <a:stretch/>
          </p:blipFill>
          <p:spPr>
            <a:xfrm>
              <a:off x="6943607" y="3136058"/>
              <a:ext cx="666000" cy="353438"/>
            </a:xfrm>
            <a:prstGeom prst="rect">
              <a:avLst/>
            </a:prstGeom>
            <a:noFill/>
            <a:ln>
              <a:noFill/>
            </a:ln>
          </p:spPr>
        </p:pic>
        <p:pic>
          <p:nvPicPr>
            <p:cNvPr id="28" name="Google Shape;1157;p88" descr="tree_plot.pdf">
              <a:extLst>
                <a:ext uri="{FF2B5EF4-FFF2-40B4-BE49-F238E27FC236}">
                  <a16:creationId xmlns:a16="http://schemas.microsoft.com/office/drawing/2014/main" id="{475D52CD-B542-0C4E-A38D-5CB127DFD388}"/>
                </a:ext>
              </a:extLst>
            </p:cNvPr>
            <p:cNvPicPr preferRelativeResize="0"/>
            <p:nvPr/>
          </p:nvPicPr>
          <p:blipFill rotWithShape="1">
            <a:blip r:embed="rId6">
              <a:alphaModFix/>
            </a:blip>
            <a:srcRect l="26065" t="84077" r="52197" b="8425"/>
            <a:stretch/>
          </p:blipFill>
          <p:spPr>
            <a:xfrm>
              <a:off x="6588224" y="3717621"/>
              <a:ext cx="619501" cy="306000"/>
            </a:xfrm>
            <a:prstGeom prst="rect">
              <a:avLst/>
            </a:prstGeom>
            <a:noFill/>
            <a:ln>
              <a:noFill/>
            </a:ln>
          </p:spPr>
        </p:pic>
        <p:pic>
          <p:nvPicPr>
            <p:cNvPr id="29" name="Google Shape;1157;p88" descr="tree_plot.pdf">
              <a:extLst>
                <a:ext uri="{FF2B5EF4-FFF2-40B4-BE49-F238E27FC236}">
                  <a16:creationId xmlns:a16="http://schemas.microsoft.com/office/drawing/2014/main" id="{55C924AB-B93C-D74D-BB44-E696A89D3073}"/>
                </a:ext>
              </a:extLst>
            </p:cNvPr>
            <p:cNvPicPr preferRelativeResize="0"/>
            <p:nvPr/>
          </p:nvPicPr>
          <p:blipFill rotWithShape="1">
            <a:blip r:embed="rId6">
              <a:alphaModFix/>
            </a:blip>
            <a:srcRect l="26065" t="84077" r="52197" b="8425"/>
            <a:stretch/>
          </p:blipFill>
          <p:spPr>
            <a:xfrm>
              <a:off x="5436096" y="4293096"/>
              <a:ext cx="619501" cy="306000"/>
            </a:xfrm>
            <a:prstGeom prst="rect">
              <a:avLst/>
            </a:prstGeom>
            <a:noFill/>
            <a:ln>
              <a:noFill/>
            </a:ln>
          </p:spPr>
        </p:pic>
        <p:pic>
          <p:nvPicPr>
            <p:cNvPr id="30" name="Google Shape;1157;p88" descr="tree_plot.pdf">
              <a:extLst>
                <a:ext uri="{FF2B5EF4-FFF2-40B4-BE49-F238E27FC236}">
                  <a16:creationId xmlns:a16="http://schemas.microsoft.com/office/drawing/2014/main" id="{DA3403A4-0ED5-DF43-9D0E-66BBD87AAE9A}"/>
                </a:ext>
              </a:extLst>
            </p:cNvPr>
            <p:cNvPicPr preferRelativeResize="0"/>
            <p:nvPr/>
          </p:nvPicPr>
          <p:blipFill rotWithShape="1">
            <a:blip r:embed="rId6">
              <a:alphaModFix/>
            </a:blip>
            <a:srcRect l="26065" t="84077" r="52197" b="8425"/>
            <a:stretch/>
          </p:blipFill>
          <p:spPr>
            <a:xfrm>
              <a:off x="6566334" y="4884376"/>
              <a:ext cx="619501" cy="306000"/>
            </a:xfrm>
            <a:prstGeom prst="rect">
              <a:avLst/>
            </a:prstGeom>
            <a:noFill/>
            <a:ln>
              <a:noFill/>
            </a:ln>
          </p:spPr>
        </p:pic>
        <p:pic>
          <p:nvPicPr>
            <p:cNvPr id="32" name="Google Shape;1157;p88" descr="tree_plot.pdf">
              <a:extLst>
                <a:ext uri="{FF2B5EF4-FFF2-40B4-BE49-F238E27FC236}">
                  <a16:creationId xmlns:a16="http://schemas.microsoft.com/office/drawing/2014/main" id="{00AB48CA-CFD2-2642-83F3-1A882335B180}"/>
                </a:ext>
              </a:extLst>
            </p:cNvPr>
            <p:cNvPicPr preferRelativeResize="0"/>
            <p:nvPr/>
          </p:nvPicPr>
          <p:blipFill rotWithShape="1">
            <a:blip r:embed="rId6">
              <a:alphaModFix/>
            </a:blip>
            <a:srcRect l="10055" t="68308" r="65815" b="22319"/>
            <a:stretch/>
          </p:blipFill>
          <p:spPr>
            <a:xfrm>
              <a:off x="5819929" y="4861634"/>
              <a:ext cx="666000" cy="378000"/>
            </a:xfrm>
            <a:prstGeom prst="rect">
              <a:avLst/>
            </a:prstGeom>
            <a:noFill/>
            <a:ln>
              <a:noFill/>
            </a:ln>
          </p:spPr>
        </p:pic>
      </p:grpSp>
    </p:spTree>
    <p:extLst>
      <p:ext uri="{BB962C8B-B14F-4D97-AF65-F5344CB8AC3E}">
        <p14:creationId xmlns:p14="http://schemas.microsoft.com/office/powerpoint/2010/main" val="373789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1EDB8-4EB4-DD49-88FF-B4FC829380C6}"/>
              </a:ext>
            </a:extLst>
          </p:cNvPr>
          <p:cNvSpPr>
            <a:spLocks noGrp="1"/>
          </p:cNvSpPr>
          <p:nvPr>
            <p:ph type="title"/>
          </p:nvPr>
        </p:nvSpPr>
        <p:spPr/>
        <p:txBody>
          <a:bodyPr>
            <a:normAutofit/>
          </a:bodyPr>
          <a:lstStyle/>
          <a:p>
            <a:pPr algn="l"/>
            <a:r>
              <a:rPr lang="en-US" dirty="0"/>
              <a:t>Recap</a:t>
            </a:r>
            <a:r>
              <a:rPr lang="en-US"/>
              <a:t>: Segmentation 1</a:t>
            </a:r>
            <a:endParaRPr lang="en-US" dirty="0"/>
          </a:p>
        </p:txBody>
      </p:sp>
      <p:grpSp>
        <p:nvGrpSpPr>
          <p:cNvPr id="6" name="Group 5">
            <a:extLst>
              <a:ext uri="{FF2B5EF4-FFF2-40B4-BE49-F238E27FC236}">
                <a16:creationId xmlns:a16="http://schemas.microsoft.com/office/drawing/2014/main" id="{CC9EBD24-AB85-6743-B17A-255474AAED34}"/>
              </a:ext>
            </a:extLst>
          </p:cNvPr>
          <p:cNvGrpSpPr/>
          <p:nvPr/>
        </p:nvGrpSpPr>
        <p:grpSpPr>
          <a:xfrm>
            <a:off x="4730345" y="1123013"/>
            <a:ext cx="4032025" cy="2417669"/>
            <a:chOff x="319194" y="1277750"/>
            <a:chExt cx="4032025" cy="2417669"/>
          </a:xfrm>
        </p:grpSpPr>
        <p:sp>
          <p:nvSpPr>
            <p:cNvPr id="9" name="Rounded Rectangle 8">
              <a:extLst>
                <a:ext uri="{FF2B5EF4-FFF2-40B4-BE49-F238E27FC236}">
                  <a16:creationId xmlns:a16="http://schemas.microsoft.com/office/drawing/2014/main" id="{4A61EB23-3F36-614F-8873-54C04E498EF4}"/>
                </a:ext>
              </a:extLst>
            </p:cNvPr>
            <p:cNvSpPr/>
            <p:nvPr/>
          </p:nvSpPr>
          <p:spPr>
            <a:xfrm>
              <a:off x="319194" y="1277750"/>
              <a:ext cx="4032025" cy="241766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1D10E8A-2167-254C-9135-521512772836}"/>
                </a:ext>
              </a:extLst>
            </p:cNvPr>
            <p:cNvSpPr txBox="1"/>
            <p:nvPr/>
          </p:nvSpPr>
          <p:spPr>
            <a:xfrm>
              <a:off x="549949" y="1399147"/>
              <a:ext cx="3420961" cy="461665"/>
            </a:xfrm>
            <a:prstGeom prst="rect">
              <a:avLst/>
            </a:prstGeom>
            <a:noFill/>
          </p:spPr>
          <p:txBody>
            <a:bodyPr wrap="square" rtlCol="0">
              <a:spAutoFit/>
            </a:bodyPr>
            <a:lstStyle/>
            <a:p>
              <a:pPr algn="ctr"/>
              <a:r>
                <a:rPr lang="en-GB" sz="2400" b="1" dirty="0"/>
                <a:t>Watershed: split regions</a:t>
              </a:r>
            </a:p>
          </p:txBody>
        </p:sp>
      </p:grpSp>
      <p:grpSp>
        <p:nvGrpSpPr>
          <p:cNvPr id="3" name="Group 2">
            <a:extLst>
              <a:ext uri="{FF2B5EF4-FFF2-40B4-BE49-F238E27FC236}">
                <a16:creationId xmlns:a16="http://schemas.microsoft.com/office/drawing/2014/main" id="{500ADA95-52E5-6F41-B314-27BE6CBDBF60}"/>
              </a:ext>
            </a:extLst>
          </p:cNvPr>
          <p:cNvGrpSpPr/>
          <p:nvPr/>
        </p:nvGrpSpPr>
        <p:grpSpPr>
          <a:xfrm>
            <a:off x="427416" y="3776715"/>
            <a:ext cx="8334954" cy="2620047"/>
            <a:chOff x="427416" y="3776715"/>
            <a:chExt cx="8334954" cy="2620047"/>
          </a:xfrm>
        </p:grpSpPr>
        <p:grpSp>
          <p:nvGrpSpPr>
            <p:cNvPr id="34" name="Group 33">
              <a:extLst>
                <a:ext uri="{FF2B5EF4-FFF2-40B4-BE49-F238E27FC236}">
                  <a16:creationId xmlns:a16="http://schemas.microsoft.com/office/drawing/2014/main" id="{76CF185B-EAED-7148-96AE-317DE30BC10A}"/>
                </a:ext>
              </a:extLst>
            </p:cNvPr>
            <p:cNvGrpSpPr/>
            <p:nvPr/>
          </p:nvGrpSpPr>
          <p:grpSpPr>
            <a:xfrm>
              <a:off x="427416" y="3776715"/>
              <a:ext cx="8334954" cy="2620047"/>
              <a:chOff x="120356" y="595128"/>
              <a:chExt cx="8997646" cy="2620047"/>
            </a:xfrm>
          </p:grpSpPr>
          <p:sp>
            <p:nvSpPr>
              <p:cNvPr id="35" name="Rounded Rectangle 34">
                <a:extLst>
                  <a:ext uri="{FF2B5EF4-FFF2-40B4-BE49-F238E27FC236}">
                    <a16:creationId xmlns:a16="http://schemas.microsoft.com/office/drawing/2014/main" id="{2A9BAF99-D336-3841-A898-7F679B1C45A4}"/>
                  </a:ext>
                </a:extLst>
              </p:cNvPr>
              <p:cNvSpPr/>
              <p:nvPr/>
            </p:nvSpPr>
            <p:spPr>
              <a:xfrm>
                <a:off x="120356" y="595128"/>
                <a:ext cx="8997646" cy="2620047"/>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a:extLst>
                  <a:ext uri="{FF2B5EF4-FFF2-40B4-BE49-F238E27FC236}">
                    <a16:creationId xmlns:a16="http://schemas.microsoft.com/office/drawing/2014/main" id="{B256F84D-0122-3E40-917C-074A5E7BDE56}"/>
                  </a:ext>
                </a:extLst>
              </p:cNvPr>
              <p:cNvGrpSpPr/>
              <p:nvPr/>
            </p:nvGrpSpPr>
            <p:grpSpPr>
              <a:xfrm>
                <a:off x="803479" y="1048469"/>
                <a:ext cx="5926005" cy="325990"/>
                <a:chOff x="1556511" y="1048469"/>
                <a:chExt cx="5926005" cy="325990"/>
              </a:xfrm>
            </p:grpSpPr>
            <p:sp>
              <p:nvSpPr>
                <p:cNvPr id="51" name="TextBox 50">
                  <a:extLst>
                    <a:ext uri="{FF2B5EF4-FFF2-40B4-BE49-F238E27FC236}">
                      <a16:creationId xmlns:a16="http://schemas.microsoft.com/office/drawing/2014/main" id="{81C659AB-B3E2-3249-BD26-E94F34F80B0A}"/>
                    </a:ext>
                  </a:extLst>
                </p:cNvPr>
                <p:cNvSpPr txBox="1"/>
                <p:nvPr/>
              </p:nvSpPr>
              <p:spPr>
                <a:xfrm>
                  <a:off x="1556511" y="1066682"/>
                  <a:ext cx="1994030" cy="307777"/>
                </a:xfrm>
                <a:prstGeom prst="rect">
                  <a:avLst/>
                </a:prstGeom>
                <a:noFill/>
              </p:spPr>
              <p:txBody>
                <a:bodyPr wrap="square" rtlCol="0">
                  <a:spAutoFit/>
                </a:bodyPr>
                <a:lstStyle/>
                <a:p>
                  <a:pPr algn="ctr"/>
                  <a:r>
                    <a:rPr lang="en-GB" sz="1400" b="1" err="1">
                      <a:solidFill>
                        <a:schemeClr val="tx2">
                          <a:lumMod val="75000"/>
                        </a:schemeClr>
                      </a:solidFill>
                    </a:rPr>
                    <a:t>Preprocessing</a:t>
                  </a:r>
                  <a:endParaRPr lang="en-GB" sz="1400" b="1">
                    <a:solidFill>
                      <a:schemeClr val="tx2">
                        <a:lumMod val="75000"/>
                      </a:schemeClr>
                    </a:solidFill>
                  </a:endParaRPr>
                </a:p>
              </p:txBody>
            </p:sp>
            <p:sp>
              <p:nvSpPr>
                <p:cNvPr id="52" name="TextBox 51">
                  <a:extLst>
                    <a:ext uri="{FF2B5EF4-FFF2-40B4-BE49-F238E27FC236}">
                      <a16:creationId xmlns:a16="http://schemas.microsoft.com/office/drawing/2014/main" id="{8ED419C7-2451-9345-9D65-9B33DBC7E3C3}"/>
                    </a:ext>
                  </a:extLst>
                </p:cNvPr>
                <p:cNvSpPr txBox="1"/>
                <p:nvPr/>
              </p:nvSpPr>
              <p:spPr>
                <a:xfrm>
                  <a:off x="3609759" y="1048469"/>
                  <a:ext cx="1815029" cy="307777"/>
                </a:xfrm>
                <a:prstGeom prst="rect">
                  <a:avLst/>
                </a:prstGeom>
                <a:noFill/>
              </p:spPr>
              <p:txBody>
                <a:bodyPr wrap="square" rtlCol="0">
                  <a:spAutoFit/>
                </a:bodyPr>
                <a:lstStyle/>
                <a:p>
                  <a:pPr algn="ctr"/>
                  <a:r>
                    <a:rPr lang="en-GB" sz="1400" b="1">
                      <a:solidFill>
                        <a:schemeClr val="tx2">
                          <a:lumMod val="75000"/>
                        </a:schemeClr>
                      </a:solidFill>
                    </a:rPr>
                    <a:t>Segmentation</a:t>
                  </a:r>
                </a:p>
              </p:txBody>
            </p:sp>
            <p:sp>
              <p:nvSpPr>
                <p:cNvPr id="53" name="TextBox 52">
                  <a:extLst>
                    <a:ext uri="{FF2B5EF4-FFF2-40B4-BE49-F238E27FC236}">
                      <a16:creationId xmlns:a16="http://schemas.microsoft.com/office/drawing/2014/main" id="{E011352C-F0DB-E64C-B7EC-7FBB8A02F6CC}"/>
                    </a:ext>
                  </a:extLst>
                </p:cNvPr>
                <p:cNvSpPr txBox="1"/>
                <p:nvPr/>
              </p:nvSpPr>
              <p:spPr>
                <a:xfrm>
                  <a:off x="5576208" y="1058612"/>
                  <a:ext cx="1906308" cy="307777"/>
                </a:xfrm>
                <a:prstGeom prst="rect">
                  <a:avLst/>
                </a:prstGeom>
                <a:noFill/>
              </p:spPr>
              <p:txBody>
                <a:bodyPr wrap="square" rtlCol="0">
                  <a:spAutoFit/>
                </a:bodyPr>
                <a:lstStyle/>
                <a:p>
                  <a:pPr algn="ctr"/>
                  <a:r>
                    <a:rPr lang="en-GB" sz="1400" b="1" err="1">
                      <a:solidFill>
                        <a:schemeClr val="tx2">
                          <a:lumMod val="75000"/>
                        </a:schemeClr>
                      </a:solidFill>
                    </a:rPr>
                    <a:t>Postprocessing</a:t>
                  </a:r>
                  <a:endParaRPr lang="en-GB" sz="1400" b="1">
                    <a:solidFill>
                      <a:schemeClr val="tx2">
                        <a:lumMod val="75000"/>
                      </a:schemeClr>
                    </a:solidFill>
                  </a:endParaRPr>
                </a:p>
              </p:txBody>
            </p:sp>
          </p:grpSp>
          <p:grpSp>
            <p:nvGrpSpPr>
              <p:cNvPr id="37" name="Group 36">
                <a:extLst>
                  <a:ext uri="{FF2B5EF4-FFF2-40B4-BE49-F238E27FC236}">
                    <a16:creationId xmlns:a16="http://schemas.microsoft.com/office/drawing/2014/main" id="{8DBBAFD3-AF4C-7046-86D4-A28EFB76F918}"/>
                  </a:ext>
                </a:extLst>
              </p:cNvPr>
              <p:cNvGrpSpPr/>
              <p:nvPr/>
            </p:nvGrpSpPr>
            <p:grpSpPr>
              <a:xfrm>
                <a:off x="177316" y="1393664"/>
                <a:ext cx="8732590" cy="1478913"/>
                <a:chOff x="177316" y="1393664"/>
                <a:chExt cx="8732590" cy="1478913"/>
              </a:xfrm>
            </p:grpSpPr>
            <p:grpSp>
              <p:nvGrpSpPr>
                <p:cNvPr id="39" name="Group 38">
                  <a:extLst>
                    <a:ext uri="{FF2B5EF4-FFF2-40B4-BE49-F238E27FC236}">
                      <a16:creationId xmlns:a16="http://schemas.microsoft.com/office/drawing/2014/main" id="{309BE604-CEDB-3C4A-9D76-7DF85CE20E7D}"/>
                    </a:ext>
                  </a:extLst>
                </p:cNvPr>
                <p:cNvGrpSpPr/>
                <p:nvPr/>
              </p:nvGrpSpPr>
              <p:grpSpPr>
                <a:xfrm>
                  <a:off x="177316" y="1393664"/>
                  <a:ext cx="6932683" cy="1478913"/>
                  <a:chOff x="1051371" y="1393664"/>
                  <a:chExt cx="6932683" cy="1478913"/>
                </a:xfrm>
              </p:grpSpPr>
              <p:grpSp>
                <p:nvGrpSpPr>
                  <p:cNvPr id="42" name="Group 41">
                    <a:extLst>
                      <a:ext uri="{FF2B5EF4-FFF2-40B4-BE49-F238E27FC236}">
                        <a16:creationId xmlns:a16="http://schemas.microsoft.com/office/drawing/2014/main" id="{CAF32560-2700-2F46-A1F7-E1B1A175DC8A}"/>
                      </a:ext>
                    </a:extLst>
                  </p:cNvPr>
                  <p:cNvGrpSpPr/>
                  <p:nvPr/>
                </p:nvGrpSpPr>
                <p:grpSpPr>
                  <a:xfrm>
                    <a:off x="1051371" y="1618096"/>
                    <a:ext cx="6932683" cy="1254481"/>
                    <a:chOff x="1051371" y="1618096"/>
                    <a:chExt cx="6932683" cy="1254481"/>
                  </a:xfrm>
                </p:grpSpPr>
                <p:pic>
                  <p:nvPicPr>
                    <p:cNvPr id="47" name="Picture 46">
                      <a:extLst>
                        <a:ext uri="{FF2B5EF4-FFF2-40B4-BE49-F238E27FC236}">
                          <a16:creationId xmlns:a16="http://schemas.microsoft.com/office/drawing/2014/main" id="{38DC26CF-3263-E548-909A-2D529C694421}"/>
                        </a:ext>
                      </a:extLst>
                    </p:cNvPr>
                    <p:cNvPicPr>
                      <a:picLocks noChangeAspect="1"/>
                    </p:cNvPicPr>
                    <p:nvPr/>
                  </p:nvPicPr>
                  <p:blipFill>
                    <a:blip r:embed="rId2"/>
                    <a:stretch>
                      <a:fillRect/>
                    </a:stretch>
                  </p:blipFill>
                  <p:spPr>
                    <a:xfrm>
                      <a:off x="1051371" y="1622581"/>
                      <a:ext cx="1251372" cy="1244739"/>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66CE5D0-868A-3F46-8B49-A86AE7BFCEF1}"/>
                        </a:ext>
                      </a:extLst>
                    </p:cNvPr>
                    <p:cNvPicPr>
                      <a:picLocks noChangeAspect="1"/>
                    </p:cNvPicPr>
                    <p:nvPr/>
                  </p:nvPicPr>
                  <p:blipFill>
                    <a:blip r:embed="rId3"/>
                    <a:stretch>
                      <a:fillRect/>
                    </a:stretch>
                  </p:blipFill>
                  <p:spPr>
                    <a:xfrm>
                      <a:off x="2948739" y="1618096"/>
                      <a:ext cx="1254858" cy="1247719"/>
                    </a:xfrm>
                    <a:prstGeom prst="rect">
                      <a:avLst/>
                    </a:prstGeom>
                    <a:ln>
                      <a:noFill/>
                    </a:ln>
                    <a:effectLst>
                      <a:outerShdw blurRad="292100" dist="139700" dir="2700000" algn="tl" rotWithShape="0">
                        <a:srgbClr val="333333">
                          <a:alpha val="65000"/>
                        </a:srgbClr>
                      </a:outerShdw>
                    </a:effectLst>
                  </p:spPr>
                </p:pic>
                <p:pic>
                  <p:nvPicPr>
                    <p:cNvPr id="49" name="Picture 48">
                      <a:extLst>
                        <a:ext uri="{FF2B5EF4-FFF2-40B4-BE49-F238E27FC236}">
                          <a16:creationId xmlns:a16="http://schemas.microsoft.com/office/drawing/2014/main" id="{03BDA9AD-60E3-3F41-B544-1D332CD4AE77}"/>
                        </a:ext>
                      </a:extLst>
                    </p:cNvPr>
                    <p:cNvPicPr>
                      <a:picLocks noChangeAspect="1"/>
                    </p:cNvPicPr>
                    <p:nvPr/>
                  </p:nvPicPr>
                  <p:blipFill>
                    <a:blip r:embed="rId4"/>
                    <a:stretch>
                      <a:fillRect/>
                    </a:stretch>
                  </p:blipFill>
                  <p:spPr>
                    <a:xfrm>
                      <a:off x="4846429" y="1624859"/>
                      <a:ext cx="1247397" cy="1247717"/>
                    </a:xfrm>
                    <a:prstGeom prst="rect">
                      <a:avLst/>
                    </a:prstGeom>
                    <a:ln>
                      <a:noFill/>
                    </a:ln>
                    <a:effectLst>
                      <a:outerShdw blurRad="292100" dist="139700" dir="2700000" algn="tl" rotWithShape="0">
                        <a:srgbClr val="333333">
                          <a:alpha val="65000"/>
                        </a:srgbClr>
                      </a:outerShdw>
                    </a:effectLst>
                  </p:spPr>
                </p:pic>
                <p:pic>
                  <p:nvPicPr>
                    <p:cNvPr id="50" name="Picture 49">
                      <a:extLst>
                        <a:ext uri="{FF2B5EF4-FFF2-40B4-BE49-F238E27FC236}">
                          <a16:creationId xmlns:a16="http://schemas.microsoft.com/office/drawing/2014/main" id="{9A3F4361-DF18-8441-A706-1D85BCEF6581}"/>
                        </a:ext>
                      </a:extLst>
                    </p:cNvPr>
                    <p:cNvPicPr>
                      <a:picLocks noChangeAspect="1"/>
                    </p:cNvPicPr>
                    <p:nvPr/>
                  </p:nvPicPr>
                  <p:blipFill>
                    <a:blip r:embed="rId5"/>
                    <a:stretch>
                      <a:fillRect/>
                    </a:stretch>
                  </p:blipFill>
                  <p:spPr>
                    <a:xfrm>
                      <a:off x="6729196" y="1624858"/>
                      <a:ext cx="1254858" cy="1247719"/>
                    </a:xfrm>
                    <a:prstGeom prst="rect">
                      <a:avLst/>
                    </a:prstGeom>
                    <a:ln>
                      <a:noFill/>
                    </a:ln>
                    <a:effectLst>
                      <a:outerShdw blurRad="292100" dist="139700" dir="2700000" algn="tl" rotWithShape="0">
                        <a:srgbClr val="333333">
                          <a:alpha val="65000"/>
                        </a:srgbClr>
                      </a:outerShdw>
                    </a:effectLst>
                  </p:spPr>
                </p:pic>
              </p:grpSp>
              <p:grpSp>
                <p:nvGrpSpPr>
                  <p:cNvPr id="43" name="Group 42">
                    <a:extLst>
                      <a:ext uri="{FF2B5EF4-FFF2-40B4-BE49-F238E27FC236}">
                        <a16:creationId xmlns:a16="http://schemas.microsoft.com/office/drawing/2014/main" id="{6FCFA571-9E2E-5541-8515-AA10C33BE2FC}"/>
                      </a:ext>
                    </a:extLst>
                  </p:cNvPr>
                  <p:cNvGrpSpPr/>
                  <p:nvPr/>
                </p:nvGrpSpPr>
                <p:grpSpPr>
                  <a:xfrm>
                    <a:off x="1996925" y="1393664"/>
                    <a:ext cx="5129421" cy="331134"/>
                    <a:chOff x="1996925" y="1393664"/>
                    <a:chExt cx="5129421" cy="331134"/>
                  </a:xfrm>
                </p:grpSpPr>
                <p:sp>
                  <p:nvSpPr>
                    <p:cNvPr id="44" name="Arc 43">
                      <a:extLst>
                        <a:ext uri="{FF2B5EF4-FFF2-40B4-BE49-F238E27FC236}">
                          <a16:creationId xmlns:a16="http://schemas.microsoft.com/office/drawing/2014/main" id="{8C049503-A686-7745-80BF-0DCC26E06388}"/>
                        </a:ext>
                      </a:extLst>
                    </p:cNvPr>
                    <p:cNvSpPr/>
                    <p:nvPr/>
                  </p:nvSpPr>
                  <p:spPr>
                    <a:xfrm>
                      <a:off x="1996925" y="1393664"/>
                      <a:ext cx="1140096" cy="317687"/>
                    </a:xfrm>
                    <a:prstGeom prst="arc">
                      <a:avLst>
                        <a:gd name="adj1" fmla="val 10863836"/>
                        <a:gd name="adj2" fmla="val 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Arc 44">
                      <a:extLst>
                        <a:ext uri="{FF2B5EF4-FFF2-40B4-BE49-F238E27FC236}">
                          <a16:creationId xmlns:a16="http://schemas.microsoft.com/office/drawing/2014/main" id="{4DE46672-989B-D14D-93EA-F8111A112A64}"/>
                        </a:ext>
                      </a:extLst>
                    </p:cNvPr>
                    <p:cNvSpPr/>
                    <p:nvPr/>
                  </p:nvSpPr>
                  <p:spPr>
                    <a:xfrm>
                      <a:off x="3987567" y="1407111"/>
                      <a:ext cx="1140096" cy="317687"/>
                    </a:xfrm>
                    <a:prstGeom prst="arc">
                      <a:avLst>
                        <a:gd name="adj1" fmla="val 10863836"/>
                        <a:gd name="adj2" fmla="val 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6" name="Arc 45">
                      <a:extLst>
                        <a:ext uri="{FF2B5EF4-FFF2-40B4-BE49-F238E27FC236}">
                          <a16:creationId xmlns:a16="http://schemas.microsoft.com/office/drawing/2014/main" id="{CB01EC86-D162-C74B-96E7-DCF6177E3C4A}"/>
                        </a:ext>
                      </a:extLst>
                    </p:cNvPr>
                    <p:cNvSpPr/>
                    <p:nvPr/>
                  </p:nvSpPr>
                  <p:spPr>
                    <a:xfrm>
                      <a:off x="5986250" y="1407111"/>
                      <a:ext cx="1140096" cy="317687"/>
                    </a:xfrm>
                    <a:prstGeom prst="arc">
                      <a:avLst>
                        <a:gd name="adj1" fmla="val 10863836"/>
                        <a:gd name="adj2" fmla="val 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40" name="Arc 39">
                  <a:extLst>
                    <a:ext uri="{FF2B5EF4-FFF2-40B4-BE49-F238E27FC236}">
                      <a16:creationId xmlns:a16="http://schemas.microsoft.com/office/drawing/2014/main" id="{34947288-1041-BF41-9508-10ED8A6F91BF}"/>
                    </a:ext>
                  </a:extLst>
                </p:cNvPr>
                <p:cNvSpPr/>
                <p:nvPr/>
              </p:nvSpPr>
              <p:spPr>
                <a:xfrm>
                  <a:off x="6905131" y="1411594"/>
                  <a:ext cx="1140096" cy="317687"/>
                </a:xfrm>
                <a:prstGeom prst="arc">
                  <a:avLst>
                    <a:gd name="adj1" fmla="val 10863836"/>
                    <a:gd name="adj2" fmla="val 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41" name="Picture 40">
                  <a:extLst>
                    <a:ext uri="{FF2B5EF4-FFF2-40B4-BE49-F238E27FC236}">
                      <a16:creationId xmlns:a16="http://schemas.microsoft.com/office/drawing/2014/main" id="{ACA3A8DC-1503-364B-8BCC-FBD260DC3918}"/>
                    </a:ext>
                  </a:extLst>
                </p:cNvPr>
                <p:cNvPicPr>
                  <a:picLocks noChangeAspect="1"/>
                </p:cNvPicPr>
                <p:nvPr/>
              </p:nvPicPr>
              <p:blipFill rotWithShape="1">
                <a:blip r:embed="rId6">
                  <a:extLst>
                    <a:ext uri="{28A0092B-C50C-407E-A947-70E740481C1C}">
                      <a14:useLocalDpi xmlns:a14="http://schemas.microsoft.com/office/drawing/2010/main" val="0"/>
                    </a:ext>
                  </a:extLst>
                </a:blip>
                <a:srcRect l="-1" r="21268"/>
                <a:stretch/>
              </p:blipFill>
              <p:spPr>
                <a:xfrm>
                  <a:off x="7652118" y="1624858"/>
                  <a:ext cx="1257788" cy="1240957"/>
                </a:xfrm>
                <a:prstGeom prst="rect">
                  <a:avLst/>
                </a:prstGeom>
                <a:effectLst>
                  <a:outerShdw blurRad="292100" dist="139700" dir="2700000" algn="tl" rotWithShape="0">
                    <a:prstClr val="black">
                      <a:alpha val="65000"/>
                    </a:prstClr>
                  </a:outerShdw>
                </a:effectLst>
              </p:spPr>
            </p:pic>
          </p:grpSp>
          <p:sp>
            <p:nvSpPr>
              <p:cNvPr id="38" name="TextBox 37">
                <a:extLst>
                  <a:ext uri="{FF2B5EF4-FFF2-40B4-BE49-F238E27FC236}">
                    <a16:creationId xmlns:a16="http://schemas.microsoft.com/office/drawing/2014/main" id="{C087698E-860B-2547-A36D-542E5B39E988}"/>
                  </a:ext>
                </a:extLst>
              </p:cNvPr>
              <p:cNvSpPr txBox="1"/>
              <p:nvPr/>
            </p:nvSpPr>
            <p:spPr>
              <a:xfrm>
                <a:off x="6548876" y="1063095"/>
                <a:ext cx="1906308" cy="307777"/>
              </a:xfrm>
              <a:prstGeom prst="rect">
                <a:avLst/>
              </a:prstGeom>
              <a:noFill/>
            </p:spPr>
            <p:txBody>
              <a:bodyPr wrap="square" rtlCol="0">
                <a:spAutoFit/>
              </a:bodyPr>
              <a:lstStyle/>
              <a:p>
                <a:pPr algn="ctr"/>
                <a:r>
                  <a:rPr lang="en-GB" sz="1400" b="1">
                    <a:solidFill>
                      <a:schemeClr val="tx2">
                        <a:lumMod val="75000"/>
                      </a:schemeClr>
                    </a:solidFill>
                  </a:rPr>
                  <a:t>Analysis</a:t>
                </a:r>
              </a:p>
            </p:txBody>
          </p:sp>
        </p:grpSp>
        <p:sp>
          <p:nvSpPr>
            <p:cNvPr id="54" name="TextBox 53">
              <a:extLst>
                <a:ext uri="{FF2B5EF4-FFF2-40B4-BE49-F238E27FC236}">
                  <a16:creationId xmlns:a16="http://schemas.microsoft.com/office/drawing/2014/main" id="{F623DFE7-4192-624B-B2A3-2C45AA84B386}"/>
                </a:ext>
              </a:extLst>
            </p:cNvPr>
            <p:cNvSpPr txBox="1"/>
            <p:nvPr/>
          </p:nvSpPr>
          <p:spPr>
            <a:xfrm>
              <a:off x="829979" y="3805909"/>
              <a:ext cx="7636615" cy="470084"/>
            </a:xfrm>
            <a:prstGeom prst="rect">
              <a:avLst/>
            </a:prstGeom>
            <a:noFill/>
          </p:spPr>
          <p:txBody>
            <a:bodyPr wrap="square" rtlCol="0">
              <a:spAutoFit/>
            </a:bodyPr>
            <a:lstStyle/>
            <a:p>
              <a:pPr algn="ctr"/>
              <a:r>
                <a:rPr lang="en-GB" sz="2400" b="1" dirty="0"/>
                <a:t>Classic segmentation pipeline</a:t>
              </a:r>
            </a:p>
          </p:txBody>
        </p:sp>
      </p:grpSp>
      <p:grpSp>
        <p:nvGrpSpPr>
          <p:cNvPr id="55" name="Group 54">
            <a:extLst>
              <a:ext uri="{FF2B5EF4-FFF2-40B4-BE49-F238E27FC236}">
                <a16:creationId xmlns:a16="http://schemas.microsoft.com/office/drawing/2014/main" id="{AE907577-00BA-DA4B-99C4-58BFE13553C3}"/>
              </a:ext>
            </a:extLst>
          </p:cNvPr>
          <p:cNvGrpSpPr/>
          <p:nvPr/>
        </p:nvGrpSpPr>
        <p:grpSpPr>
          <a:xfrm>
            <a:off x="427416" y="1137866"/>
            <a:ext cx="4032025" cy="2417669"/>
            <a:chOff x="595226" y="1269124"/>
            <a:chExt cx="4032025" cy="2417669"/>
          </a:xfrm>
        </p:grpSpPr>
        <p:grpSp>
          <p:nvGrpSpPr>
            <p:cNvPr id="56" name="Group 55">
              <a:extLst>
                <a:ext uri="{FF2B5EF4-FFF2-40B4-BE49-F238E27FC236}">
                  <a16:creationId xmlns:a16="http://schemas.microsoft.com/office/drawing/2014/main" id="{93E91586-9B9D-1A47-8F10-E506758D987C}"/>
                </a:ext>
              </a:extLst>
            </p:cNvPr>
            <p:cNvGrpSpPr/>
            <p:nvPr/>
          </p:nvGrpSpPr>
          <p:grpSpPr>
            <a:xfrm>
              <a:off x="595226" y="1269124"/>
              <a:ext cx="4032025" cy="2417669"/>
              <a:chOff x="319194" y="1277750"/>
              <a:chExt cx="4032025" cy="2417669"/>
            </a:xfrm>
          </p:grpSpPr>
          <p:sp>
            <p:nvSpPr>
              <p:cNvPr id="59" name="Rounded Rectangle 58">
                <a:extLst>
                  <a:ext uri="{FF2B5EF4-FFF2-40B4-BE49-F238E27FC236}">
                    <a16:creationId xmlns:a16="http://schemas.microsoft.com/office/drawing/2014/main" id="{2C14037B-3E7E-AF4F-B9F3-3E9F8823A717}"/>
                  </a:ext>
                </a:extLst>
              </p:cNvPr>
              <p:cNvSpPr/>
              <p:nvPr/>
            </p:nvSpPr>
            <p:spPr>
              <a:xfrm>
                <a:off x="319194" y="1277750"/>
                <a:ext cx="4032025" cy="241766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F2A9C99F-3F0F-374C-8F3C-E677887C7C8C}"/>
                  </a:ext>
                </a:extLst>
              </p:cNvPr>
              <p:cNvSpPr txBox="1"/>
              <p:nvPr/>
            </p:nvSpPr>
            <p:spPr>
              <a:xfrm>
                <a:off x="830895" y="1399147"/>
                <a:ext cx="3140015" cy="461665"/>
              </a:xfrm>
              <a:prstGeom prst="rect">
                <a:avLst/>
              </a:prstGeom>
              <a:noFill/>
            </p:spPr>
            <p:txBody>
              <a:bodyPr wrap="square" rtlCol="0">
                <a:spAutoFit/>
              </a:bodyPr>
              <a:lstStyle/>
              <a:p>
                <a:pPr algn="ctr"/>
                <a:r>
                  <a:rPr lang="en-GB" sz="2400" b="1" dirty="0"/>
                  <a:t>Region segmentation</a:t>
                </a:r>
              </a:p>
            </p:txBody>
          </p:sp>
          <p:pic>
            <p:nvPicPr>
              <p:cNvPr id="61" name="Picture 6">
                <a:extLst>
                  <a:ext uri="{FF2B5EF4-FFF2-40B4-BE49-F238E27FC236}">
                    <a16:creationId xmlns:a16="http://schemas.microsoft.com/office/drawing/2014/main" id="{0A06CA86-C7EC-A643-A1A8-7E1380BD275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220" y="2068091"/>
                <a:ext cx="813256" cy="10077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 name="Picture 2">
                <a:extLst>
                  <a:ext uri="{FF2B5EF4-FFF2-40B4-BE49-F238E27FC236}">
                    <a16:creationId xmlns:a16="http://schemas.microsoft.com/office/drawing/2014/main" id="{4AA517BD-CAF1-EF45-BB75-BA34F2E3639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54637" y="2068090"/>
                <a:ext cx="809557" cy="10077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3" name="Right Arrow 62">
                <a:extLst>
                  <a:ext uri="{FF2B5EF4-FFF2-40B4-BE49-F238E27FC236}">
                    <a16:creationId xmlns:a16="http://schemas.microsoft.com/office/drawing/2014/main" id="{C70D4973-7FEF-B543-9608-9013322CE6E8}"/>
                  </a:ext>
                </a:extLst>
              </p:cNvPr>
              <p:cNvSpPr/>
              <p:nvPr/>
            </p:nvSpPr>
            <p:spPr>
              <a:xfrm>
                <a:off x="1598099" y="2490430"/>
                <a:ext cx="188915" cy="153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ight Arrow 63">
                <a:extLst>
                  <a:ext uri="{FF2B5EF4-FFF2-40B4-BE49-F238E27FC236}">
                    <a16:creationId xmlns:a16="http://schemas.microsoft.com/office/drawing/2014/main" id="{858B515B-F6C5-974D-8B8A-92F46C415B01}"/>
                  </a:ext>
                </a:extLst>
              </p:cNvPr>
              <p:cNvSpPr/>
              <p:nvPr/>
            </p:nvSpPr>
            <p:spPr>
              <a:xfrm>
                <a:off x="2920566" y="2445943"/>
                <a:ext cx="188915" cy="153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5" name="Picture 5">
                <a:extLst>
                  <a:ext uri="{FF2B5EF4-FFF2-40B4-BE49-F238E27FC236}">
                    <a16:creationId xmlns:a16="http://schemas.microsoft.com/office/drawing/2014/main" id="{235F1E6B-3C3F-EE43-8273-095566D35B7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65853" y="2068089"/>
                <a:ext cx="813600" cy="1007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7" name="TextBox 56">
              <a:extLst>
                <a:ext uri="{FF2B5EF4-FFF2-40B4-BE49-F238E27FC236}">
                  <a16:creationId xmlns:a16="http://schemas.microsoft.com/office/drawing/2014/main" id="{642A7296-957A-2543-BBF3-D8FE22D86E77}"/>
                </a:ext>
              </a:extLst>
            </p:cNvPr>
            <p:cNvSpPr txBox="1"/>
            <p:nvPr/>
          </p:nvSpPr>
          <p:spPr>
            <a:xfrm>
              <a:off x="2137783" y="3157140"/>
              <a:ext cx="1078302" cy="523220"/>
            </a:xfrm>
            <a:prstGeom prst="rect">
              <a:avLst/>
            </a:prstGeom>
            <a:noFill/>
          </p:spPr>
          <p:txBody>
            <a:bodyPr wrap="square" rtlCol="0">
              <a:spAutoFit/>
            </a:bodyPr>
            <a:lstStyle/>
            <a:p>
              <a:pPr algn="ctr"/>
              <a:r>
                <a:rPr lang="en-GB" sz="1400" dirty="0"/>
                <a:t>Binary image</a:t>
              </a:r>
              <a:endParaRPr lang="en-GB" sz="1600" dirty="0"/>
            </a:p>
          </p:txBody>
        </p:sp>
        <p:sp>
          <p:nvSpPr>
            <p:cNvPr id="58" name="TextBox 57">
              <a:extLst>
                <a:ext uri="{FF2B5EF4-FFF2-40B4-BE49-F238E27FC236}">
                  <a16:creationId xmlns:a16="http://schemas.microsoft.com/office/drawing/2014/main" id="{967AFF94-F5E9-1245-B7A0-9C922602795E}"/>
                </a:ext>
              </a:extLst>
            </p:cNvPr>
            <p:cNvSpPr txBox="1"/>
            <p:nvPr/>
          </p:nvSpPr>
          <p:spPr>
            <a:xfrm>
              <a:off x="3402194" y="3123217"/>
              <a:ext cx="1078302" cy="307777"/>
            </a:xfrm>
            <a:prstGeom prst="rect">
              <a:avLst/>
            </a:prstGeom>
            <a:noFill/>
          </p:spPr>
          <p:txBody>
            <a:bodyPr wrap="square" rtlCol="0">
              <a:spAutoFit/>
            </a:bodyPr>
            <a:lstStyle/>
            <a:p>
              <a:pPr algn="ctr"/>
              <a:r>
                <a:rPr lang="en-GB" sz="1400" dirty="0"/>
                <a:t>Labels</a:t>
              </a:r>
              <a:endParaRPr lang="en-GB" sz="1600" dirty="0"/>
            </a:p>
          </p:txBody>
        </p:sp>
      </p:grpSp>
      <p:pic>
        <p:nvPicPr>
          <p:cNvPr id="4" name="Picture 3">
            <a:extLst>
              <a:ext uri="{FF2B5EF4-FFF2-40B4-BE49-F238E27FC236}">
                <a16:creationId xmlns:a16="http://schemas.microsoft.com/office/drawing/2014/main" id="{5EF35444-10B2-A54B-9278-71739A16FC65}"/>
              </a:ext>
            </a:extLst>
          </p:cNvPr>
          <p:cNvPicPr>
            <a:picLocks noChangeAspect="1"/>
          </p:cNvPicPr>
          <p:nvPr/>
        </p:nvPicPr>
        <p:blipFill>
          <a:blip r:embed="rId10"/>
          <a:stretch>
            <a:fillRect/>
          </a:stretch>
        </p:blipFill>
        <p:spPr>
          <a:xfrm>
            <a:off x="5270682" y="1905232"/>
            <a:ext cx="2801795" cy="1341030"/>
          </a:xfrm>
          <a:prstGeom prst="rect">
            <a:avLst/>
          </a:prstGeom>
        </p:spPr>
      </p:pic>
    </p:spTree>
    <p:extLst>
      <p:ext uri="{BB962C8B-B14F-4D97-AF65-F5344CB8AC3E}">
        <p14:creationId xmlns:p14="http://schemas.microsoft.com/office/powerpoint/2010/main" val="85192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grpSp>
        <p:nvGrpSpPr>
          <p:cNvPr id="29" name="Group 28">
            <a:extLst>
              <a:ext uri="{FF2B5EF4-FFF2-40B4-BE49-F238E27FC236}">
                <a16:creationId xmlns:a16="http://schemas.microsoft.com/office/drawing/2014/main" id="{11702283-69A6-4A45-A7D0-FCECE8FC5802}"/>
              </a:ext>
            </a:extLst>
          </p:cNvPr>
          <p:cNvGrpSpPr/>
          <p:nvPr/>
        </p:nvGrpSpPr>
        <p:grpSpPr>
          <a:xfrm>
            <a:off x="5134356" y="1657944"/>
            <a:ext cx="2758027" cy="3841538"/>
            <a:chOff x="5132976" y="1660634"/>
            <a:chExt cx="2758027" cy="3841538"/>
          </a:xfrm>
        </p:grpSpPr>
        <p:grpSp>
          <p:nvGrpSpPr>
            <p:cNvPr id="30" name="Group 29">
              <a:extLst>
                <a:ext uri="{FF2B5EF4-FFF2-40B4-BE49-F238E27FC236}">
                  <a16:creationId xmlns:a16="http://schemas.microsoft.com/office/drawing/2014/main" id="{CB7731ED-3F23-014F-9230-DA331C67E23A}"/>
                </a:ext>
              </a:extLst>
            </p:cNvPr>
            <p:cNvGrpSpPr/>
            <p:nvPr/>
          </p:nvGrpSpPr>
          <p:grpSpPr>
            <a:xfrm>
              <a:off x="5132976" y="1660634"/>
              <a:ext cx="2758027" cy="3841538"/>
              <a:chOff x="5132976" y="1660634"/>
              <a:chExt cx="2758027" cy="3841538"/>
            </a:xfrm>
          </p:grpSpPr>
          <p:pic>
            <p:nvPicPr>
              <p:cNvPr id="36" name="Google Shape;1157;p88" descr="tree_plot.pdf">
                <a:extLst>
                  <a:ext uri="{FF2B5EF4-FFF2-40B4-BE49-F238E27FC236}">
                    <a16:creationId xmlns:a16="http://schemas.microsoft.com/office/drawing/2014/main" id="{6A6B3861-4865-B047-9D37-B1CAF4CB32F3}"/>
                  </a:ext>
                </a:extLst>
              </p:cNvPr>
              <p:cNvPicPr preferRelativeResize="0"/>
              <p:nvPr/>
            </p:nvPicPr>
            <p:blipFill rotWithShape="1">
              <a:blip r:embed="rId3">
                <a:alphaModFix/>
              </a:blip>
              <a:srcRect/>
              <a:stretch/>
            </p:blipFill>
            <p:spPr>
              <a:xfrm>
                <a:off x="5132976" y="1660634"/>
                <a:ext cx="2758027" cy="3841538"/>
              </a:xfrm>
              <a:prstGeom prst="rect">
                <a:avLst/>
              </a:prstGeom>
              <a:noFill/>
              <a:ln>
                <a:noFill/>
              </a:ln>
            </p:spPr>
          </p:pic>
          <p:pic>
            <p:nvPicPr>
              <p:cNvPr id="37" name="Google Shape;1157;p88" descr="tree_plot.pdf">
                <a:extLst>
                  <a:ext uri="{FF2B5EF4-FFF2-40B4-BE49-F238E27FC236}">
                    <a16:creationId xmlns:a16="http://schemas.microsoft.com/office/drawing/2014/main" id="{AD180EDB-6C8E-0E40-8007-85D3B7A843C6}"/>
                  </a:ext>
                </a:extLst>
              </p:cNvPr>
              <p:cNvPicPr preferRelativeResize="0"/>
              <p:nvPr/>
            </p:nvPicPr>
            <p:blipFill rotWithShape="1">
              <a:blip r:embed="rId3">
                <a:alphaModFix/>
              </a:blip>
              <a:srcRect l="10055" t="68308" r="65815" b="22319"/>
              <a:stretch/>
            </p:blipFill>
            <p:spPr>
              <a:xfrm>
                <a:off x="5788800" y="2530800"/>
                <a:ext cx="666000" cy="378000"/>
              </a:xfrm>
              <a:prstGeom prst="rect">
                <a:avLst/>
              </a:prstGeom>
              <a:noFill/>
              <a:ln>
                <a:noFill/>
              </a:ln>
            </p:spPr>
          </p:pic>
        </p:grpSp>
        <p:pic>
          <p:nvPicPr>
            <p:cNvPr id="31" name="Google Shape;1157;p88" descr="tree_plot.pdf">
              <a:extLst>
                <a:ext uri="{FF2B5EF4-FFF2-40B4-BE49-F238E27FC236}">
                  <a16:creationId xmlns:a16="http://schemas.microsoft.com/office/drawing/2014/main" id="{57685335-537A-A14A-A962-058B88AE58E1}"/>
                </a:ext>
              </a:extLst>
            </p:cNvPr>
            <p:cNvPicPr preferRelativeResize="0"/>
            <p:nvPr/>
          </p:nvPicPr>
          <p:blipFill rotWithShape="1">
            <a:blip r:embed="rId3">
              <a:alphaModFix/>
            </a:blip>
            <a:srcRect l="10055" t="68917" r="65815" b="22319"/>
            <a:stretch/>
          </p:blipFill>
          <p:spPr>
            <a:xfrm>
              <a:off x="6943607" y="3136058"/>
              <a:ext cx="666000" cy="353438"/>
            </a:xfrm>
            <a:prstGeom prst="rect">
              <a:avLst/>
            </a:prstGeom>
            <a:noFill/>
            <a:ln>
              <a:noFill/>
            </a:ln>
          </p:spPr>
        </p:pic>
        <p:pic>
          <p:nvPicPr>
            <p:cNvPr id="32" name="Google Shape;1157;p88" descr="tree_plot.pdf">
              <a:extLst>
                <a:ext uri="{FF2B5EF4-FFF2-40B4-BE49-F238E27FC236}">
                  <a16:creationId xmlns:a16="http://schemas.microsoft.com/office/drawing/2014/main" id="{D1BE24A7-E457-244B-A63D-856E07DFD16C}"/>
                </a:ext>
              </a:extLst>
            </p:cNvPr>
            <p:cNvPicPr preferRelativeResize="0"/>
            <p:nvPr/>
          </p:nvPicPr>
          <p:blipFill rotWithShape="1">
            <a:blip r:embed="rId3">
              <a:alphaModFix/>
            </a:blip>
            <a:srcRect l="26065" t="84077" r="52197" b="8425"/>
            <a:stretch/>
          </p:blipFill>
          <p:spPr>
            <a:xfrm>
              <a:off x="6588224" y="3717621"/>
              <a:ext cx="619501" cy="306000"/>
            </a:xfrm>
            <a:prstGeom prst="rect">
              <a:avLst/>
            </a:prstGeom>
            <a:noFill/>
            <a:ln>
              <a:noFill/>
            </a:ln>
          </p:spPr>
        </p:pic>
        <p:pic>
          <p:nvPicPr>
            <p:cNvPr id="33" name="Google Shape;1157;p88" descr="tree_plot.pdf">
              <a:extLst>
                <a:ext uri="{FF2B5EF4-FFF2-40B4-BE49-F238E27FC236}">
                  <a16:creationId xmlns:a16="http://schemas.microsoft.com/office/drawing/2014/main" id="{2F597397-7BC6-D64B-9AA7-9AFB99ED39EB}"/>
                </a:ext>
              </a:extLst>
            </p:cNvPr>
            <p:cNvPicPr preferRelativeResize="0"/>
            <p:nvPr/>
          </p:nvPicPr>
          <p:blipFill rotWithShape="1">
            <a:blip r:embed="rId3">
              <a:alphaModFix/>
            </a:blip>
            <a:srcRect l="26065" t="84077" r="52197" b="8425"/>
            <a:stretch/>
          </p:blipFill>
          <p:spPr>
            <a:xfrm>
              <a:off x="5436096" y="4293096"/>
              <a:ext cx="619501" cy="306000"/>
            </a:xfrm>
            <a:prstGeom prst="rect">
              <a:avLst/>
            </a:prstGeom>
            <a:noFill/>
            <a:ln>
              <a:noFill/>
            </a:ln>
          </p:spPr>
        </p:pic>
        <p:pic>
          <p:nvPicPr>
            <p:cNvPr id="34" name="Google Shape;1157;p88" descr="tree_plot.pdf">
              <a:extLst>
                <a:ext uri="{FF2B5EF4-FFF2-40B4-BE49-F238E27FC236}">
                  <a16:creationId xmlns:a16="http://schemas.microsoft.com/office/drawing/2014/main" id="{C0E0B6F4-13D4-2247-81DF-EC23B84CF2D2}"/>
                </a:ext>
              </a:extLst>
            </p:cNvPr>
            <p:cNvPicPr preferRelativeResize="0"/>
            <p:nvPr/>
          </p:nvPicPr>
          <p:blipFill rotWithShape="1">
            <a:blip r:embed="rId3">
              <a:alphaModFix/>
            </a:blip>
            <a:srcRect l="26065" t="84077" r="52197" b="8425"/>
            <a:stretch/>
          </p:blipFill>
          <p:spPr>
            <a:xfrm>
              <a:off x="6566334" y="4884376"/>
              <a:ext cx="619501" cy="306000"/>
            </a:xfrm>
            <a:prstGeom prst="rect">
              <a:avLst/>
            </a:prstGeom>
            <a:noFill/>
            <a:ln>
              <a:noFill/>
            </a:ln>
          </p:spPr>
        </p:pic>
        <p:pic>
          <p:nvPicPr>
            <p:cNvPr id="35" name="Google Shape;1157;p88" descr="tree_plot.pdf">
              <a:extLst>
                <a:ext uri="{FF2B5EF4-FFF2-40B4-BE49-F238E27FC236}">
                  <a16:creationId xmlns:a16="http://schemas.microsoft.com/office/drawing/2014/main" id="{84B26432-BFA3-884B-9B7E-13E6E603EA79}"/>
                </a:ext>
              </a:extLst>
            </p:cNvPr>
            <p:cNvPicPr preferRelativeResize="0"/>
            <p:nvPr/>
          </p:nvPicPr>
          <p:blipFill rotWithShape="1">
            <a:blip r:embed="rId3">
              <a:alphaModFix/>
            </a:blip>
            <a:srcRect l="10055" t="68308" r="65815" b="22319"/>
            <a:stretch/>
          </p:blipFill>
          <p:spPr>
            <a:xfrm>
              <a:off x="5819929" y="4861634"/>
              <a:ext cx="666000" cy="378000"/>
            </a:xfrm>
            <a:prstGeom prst="rect">
              <a:avLst/>
            </a:prstGeom>
            <a:noFill/>
            <a:ln>
              <a:noFill/>
            </a:ln>
          </p:spPr>
        </p:pic>
      </p:grpSp>
      <p:sp>
        <p:nvSpPr>
          <p:cNvPr id="1175" name="Google Shape;1175;p89"/>
          <p:cNvSpPr txBox="1">
            <a:spLocks noGrp="1"/>
          </p:cNvSpPr>
          <p:nvPr>
            <p:ph type="title"/>
          </p:nvPr>
        </p:nvSpPr>
        <p:spPr>
          <a:prstGeom prst="rect">
            <a:avLst/>
          </a:prstGeom>
        </p:spPr>
        <p:txBody>
          <a:bodyPr spcFirstLastPara="1" vert="horz" wrap="square" lIns="41900" tIns="41900" rIns="41900" bIns="41900" rtlCol="0" anchor="ctr" anchorCtr="0">
            <a:noAutofit/>
          </a:bodyPr>
          <a:lstStyle/>
          <a:p>
            <a:r>
              <a:rPr lang="en"/>
              <a:t>Decision trees</a:t>
            </a:r>
            <a:endParaRPr/>
          </a:p>
        </p:txBody>
      </p:sp>
      <p:sp>
        <p:nvSpPr>
          <p:cNvPr id="1177" name="Google Shape;1177;p89"/>
          <p:cNvSpPr txBox="1"/>
          <p:nvPr/>
        </p:nvSpPr>
        <p:spPr>
          <a:xfrm>
            <a:off x="5670475" y="5341325"/>
            <a:ext cx="2883300" cy="261000"/>
          </a:xfrm>
          <a:prstGeom prst="rect">
            <a:avLst/>
          </a:prstGeom>
          <a:noFill/>
          <a:ln>
            <a:noFill/>
          </a:ln>
        </p:spPr>
        <p:txBody>
          <a:bodyPr spcFirstLastPara="1" wrap="square" lIns="91425" tIns="45700" rIns="91425" bIns="45700" anchor="t" anchorCtr="0">
            <a:noAutofit/>
          </a:bodyPr>
          <a:lstStyle/>
          <a:p>
            <a:r>
              <a:rPr lang="en" sz="1100">
                <a:solidFill>
                  <a:srgbClr val="000000"/>
                </a:solidFill>
                <a:latin typeface="Calibri"/>
                <a:ea typeface="Calibri"/>
                <a:cs typeface="Calibri"/>
                <a:sym typeface="Calibri"/>
              </a:rPr>
              <a:t>Slide courtesy: Martin Weigert, EPFL Lausanne</a:t>
            </a:r>
            <a:endParaRPr sz="1100"/>
          </a:p>
        </p:txBody>
      </p:sp>
      <p:grpSp>
        <p:nvGrpSpPr>
          <p:cNvPr id="1178" name="Google Shape;1178;p89"/>
          <p:cNvGrpSpPr/>
          <p:nvPr/>
        </p:nvGrpSpPr>
        <p:grpSpPr>
          <a:xfrm>
            <a:off x="632975" y="5538628"/>
            <a:ext cx="1775470" cy="333856"/>
            <a:chOff x="8870141" y="6255003"/>
            <a:chExt cx="2662273" cy="500609"/>
          </a:xfrm>
        </p:grpSpPr>
        <p:pic>
          <p:nvPicPr>
            <p:cNvPr id="1179" name="Google Shape;1179;p89"/>
            <p:cNvPicPr preferRelativeResize="0"/>
            <p:nvPr/>
          </p:nvPicPr>
          <p:blipFill rotWithShape="1">
            <a:blip r:embed="rId4">
              <a:alphaModFix/>
            </a:blip>
            <a:srcRect/>
            <a:stretch/>
          </p:blipFill>
          <p:spPr>
            <a:xfrm>
              <a:off x="8870141" y="6255003"/>
              <a:ext cx="543396" cy="500609"/>
            </a:xfrm>
            <a:prstGeom prst="rect">
              <a:avLst/>
            </a:prstGeom>
            <a:noFill/>
            <a:ln>
              <a:noFill/>
            </a:ln>
          </p:spPr>
        </p:pic>
        <p:sp>
          <p:nvSpPr>
            <p:cNvPr id="1180" name="Google Shape;1180;p89"/>
            <p:cNvSpPr txBox="1"/>
            <p:nvPr/>
          </p:nvSpPr>
          <p:spPr>
            <a:xfrm>
              <a:off x="9266814" y="6255003"/>
              <a:ext cx="2265600" cy="461400"/>
            </a:xfrm>
            <a:prstGeom prst="rect">
              <a:avLst/>
            </a:prstGeom>
            <a:noFill/>
            <a:ln>
              <a:noFill/>
            </a:ln>
          </p:spPr>
          <p:txBody>
            <a:bodyPr spcFirstLastPara="1" wrap="square" lIns="91425" tIns="45700" rIns="91425" bIns="45700" anchor="t" anchorCtr="0">
              <a:noAutofit/>
            </a:bodyPr>
            <a:lstStyle/>
            <a:p>
              <a:r>
                <a:rPr lang="en" sz="1400">
                  <a:solidFill>
                    <a:srgbClr val="595959"/>
                  </a:solidFill>
                  <a:latin typeface="Calibri"/>
                  <a:ea typeface="Calibri"/>
                  <a:cs typeface="Calibri"/>
                  <a:sym typeface="Calibri"/>
                </a:rPr>
                <a:t>@martweig</a:t>
              </a:r>
              <a:endParaRPr sz="1400">
                <a:solidFill>
                  <a:srgbClr val="595959"/>
                </a:solidFill>
                <a:latin typeface="Calibri"/>
                <a:ea typeface="Calibri"/>
                <a:cs typeface="Calibri"/>
                <a:sym typeface="Calibri"/>
              </a:endParaRPr>
            </a:p>
          </p:txBody>
        </p:sp>
      </p:grpSp>
      <p:pic>
        <p:nvPicPr>
          <p:cNvPr id="1181" name="Google Shape;1181;p89" descr="600px-Scikit_learn_logo_small.svg.png"/>
          <p:cNvPicPr preferRelativeResize="0"/>
          <p:nvPr/>
        </p:nvPicPr>
        <p:blipFill rotWithShape="1">
          <a:blip r:embed="rId5">
            <a:alphaModFix/>
          </a:blip>
          <a:srcRect/>
          <a:stretch/>
        </p:blipFill>
        <p:spPr>
          <a:xfrm>
            <a:off x="632982" y="5103614"/>
            <a:ext cx="808067" cy="435010"/>
          </a:xfrm>
          <a:prstGeom prst="rect">
            <a:avLst/>
          </a:prstGeom>
          <a:noFill/>
          <a:ln>
            <a:noFill/>
          </a:ln>
        </p:spPr>
      </p:pic>
      <p:sp>
        <p:nvSpPr>
          <p:cNvPr id="1182" name="Google Shape;1182;p89"/>
          <p:cNvSpPr txBox="1"/>
          <p:nvPr/>
        </p:nvSpPr>
        <p:spPr>
          <a:xfrm>
            <a:off x="1561879" y="5261270"/>
            <a:ext cx="1586100" cy="243600"/>
          </a:xfrm>
          <a:prstGeom prst="rect">
            <a:avLst/>
          </a:prstGeom>
          <a:noFill/>
          <a:ln>
            <a:noFill/>
          </a:ln>
        </p:spPr>
        <p:txBody>
          <a:bodyPr spcFirstLastPara="1" wrap="square" lIns="25400" tIns="25400" rIns="25400" bIns="25400" anchor="ctr" anchorCtr="0">
            <a:noAutofit/>
          </a:bodyPr>
          <a:lstStyle/>
          <a:p>
            <a:r>
              <a:rPr lang="en" sz="1250" u="sng">
                <a:solidFill>
                  <a:srgbClr val="000000"/>
                </a:solidFill>
                <a:latin typeface="Calibri"/>
                <a:ea typeface="Calibri"/>
                <a:cs typeface="Calibri"/>
                <a:sym typeface="Calibri"/>
              </a:rPr>
              <a:t>https://scikit-learn.org/</a:t>
            </a:r>
            <a:endParaRPr/>
          </a:p>
        </p:txBody>
      </p:sp>
      <p:pic>
        <p:nvPicPr>
          <p:cNvPr id="1183" name="Google Shape;1183;p89" descr="tree_scatter.png"/>
          <p:cNvPicPr preferRelativeResize="0"/>
          <p:nvPr/>
        </p:nvPicPr>
        <p:blipFill rotWithShape="1">
          <a:blip r:embed="rId6">
            <a:alphaModFix/>
          </a:blip>
          <a:srcRect/>
          <a:stretch/>
        </p:blipFill>
        <p:spPr>
          <a:xfrm>
            <a:off x="457201" y="2274570"/>
            <a:ext cx="4434839" cy="2734056"/>
          </a:xfrm>
          <a:prstGeom prst="rect">
            <a:avLst/>
          </a:prstGeom>
          <a:noFill/>
          <a:ln>
            <a:noFill/>
          </a:ln>
        </p:spPr>
      </p:pic>
      <p:sp>
        <p:nvSpPr>
          <p:cNvPr id="1184" name="Google Shape;1184;p89"/>
          <p:cNvSpPr/>
          <p:nvPr/>
        </p:nvSpPr>
        <p:spPr>
          <a:xfrm>
            <a:off x="2736455" y="3727934"/>
            <a:ext cx="98100" cy="99600"/>
          </a:xfrm>
          <a:prstGeom prst="ellipse">
            <a:avLst/>
          </a:prstGeom>
          <a:solidFill>
            <a:srgbClr val="70AD47"/>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cxnSp>
        <p:nvCxnSpPr>
          <p:cNvPr id="1185" name="Google Shape;1185;p89"/>
          <p:cNvCxnSpPr/>
          <p:nvPr/>
        </p:nvCxnSpPr>
        <p:spPr>
          <a:xfrm>
            <a:off x="973402" y="3936782"/>
            <a:ext cx="3526500" cy="0"/>
          </a:xfrm>
          <a:prstGeom prst="straightConnector1">
            <a:avLst/>
          </a:prstGeom>
          <a:noFill/>
          <a:ln w="76200" cap="flat" cmpd="sng">
            <a:solidFill>
              <a:srgbClr val="70AD47"/>
            </a:solidFill>
            <a:prstDash val="dashDot"/>
            <a:miter lim="400000"/>
            <a:headEnd type="none" w="sm" len="sm"/>
            <a:tailEnd type="none" w="sm" len="sm"/>
          </a:ln>
        </p:spPr>
      </p:cxnSp>
      <p:sp>
        <p:nvSpPr>
          <p:cNvPr id="1186" name="Google Shape;1186;p89"/>
          <p:cNvSpPr/>
          <p:nvPr/>
        </p:nvSpPr>
        <p:spPr>
          <a:xfrm>
            <a:off x="973402" y="3946306"/>
            <a:ext cx="3453600" cy="630000"/>
          </a:xfrm>
          <a:prstGeom prst="rect">
            <a:avLst/>
          </a:prstGeom>
          <a:solidFill>
            <a:srgbClr val="FFFFFF">
              <a:alpha val="8039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188" name="Google Shape;1188;p89"/>
          <p:cNvSpPr/>
          <p:nvPr/>
        </p:nvSpPr>
        <p:spPr>
          <a:xfrm>
            <a:off x="6513628" y="2451820"/>
            <a:ext cx="808200" cy="5187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189" name="Google Shape;1189;p89"/>
          <p:cNvSpPr/>
          <p:nvPr/>
        </p:nvSpPr>
        <p:spPr>
          <a:xfrm>
            <a:off x="5705428" y="2451820"/>
            <a:ext cx="808200" cy="5187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190" name="Google Shape;1190;p89"/>
          <p:cNvSpPr/>
          <p:nvPr/>
        </p:nvSpPr>
        <p:spPr>
          <a:xfrm>
            <a:off x="6878500" y="2933025"/>
            <a:ext cx="808200" cy="5901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191" name="Google Shape;1191;p89"/>
          <p:cNvSpPr/>
          <p:nvPr/>
        </p:nvSpPr>
        <p:spPr>
          <a:xfrm>
            <a:off x="6107900" y="2932951"/>
            <a:ext cx="808200" cy="5901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192" name="Google Shape;1192;p89"/>
          <p:cNvSpPr/>
          <p:nvPr/>
        </p:nvSpPr>
        <p:spPr>
          <a:xfrm>
            <a:off x="6560075" y="3520776"/>
            <a:ext cx="808200" cy="6300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193" name="Google Shape;1193;p89"/>
          <p:cNvSpPr/>
          <p:nvPr/>
        </p:nvSpPr>
        <p:spPr>
          <a:xfrm>
            <a:off x="5705425" y="3520776"/>
            <a:ext cx="808200" cy="6300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194" name="Google Shape;1194;p89"/>
          <p:cNvSpPr/>
          <p:nvPr/>
        </p:nvSpPr>
        <p:spPr>
          <a:xfrm>
            <a:off x="5340575" y="4101476"/>
            <a:ext cx="808200" cy="5901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195" name="Google Shape;1195;p89"/>
          <p:cNvSpPr/>
          <p:nvPr/>
        </p:nvSpPr>
        <p:spPr>
          <a:xfrm>
            <a:off x="5751875" y="4634750"/>
            <a:ext cx="808200" cy="6300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196" name="Google Shape;1196;p89"/>
          <p:cNvSpPr/>
          <p:nvPr/>
        </p:nvSpPr>
        <p:spPr>
          <a:xfrm>
            <a:off x="6560075" y="4634750"/>
            <a:ext cx="808200" cy="6300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197" name="Google Shape;1197;p89"/>
          <p:cNvSpPr/>
          <p:nvPr/>
        </p:nvSpPr>
        <p:spPr>
          <a:xfrm>
            <a:off x="6107891" y="4137182"/>
            <a:ext cx="808200" cy="5187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75660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grpSp>
        <p:nvGrpSpPr>
          <p:cNvPr id="38" name="Group 37">
            <a:extLst>
              <a:ext uri="{FF2B5EF4-FFF2-40B4-BE49-F238E27FC236}">
                <a16:creationId xmlns:a16="http://schemas.microsoft.com/office/drawing/2014/main" id="{D1B19CEF-C73F-E142-B386-F3BFBAB11781}"/>
              </a:ext>
            </a:extLst>
          </p:cNvPr>
          <p:cNvGrpSpPr/>
          <p:nvPr/>
        </p:nvGrpSpPr>
        <p:grpSpPr>
          <a:xfrm>
            <a:off x="5134356" y="1657944"/>
            <a:ext cx="2758027" cy="3841538"/>
            <a:chOff x="5132976" y="1660634"/>
            <a:chExt cx="2758027" cy="3841538"/>
          </a:xfrm>
        </p:grpSpPr>
        <p:grpSp>
          <p:nvGrpSpPr>
            <p:cNvPr id="39" name="Group 38">
              <a:extLst>
                <a:ext uri="{FF2B5EF4-FFF2-40B4-BE49-F238E27FC236}">
                  <a16:creationId xmlns:a16="http://schemas.microsoft.com/office/drawing/2014/main" id="{82BF1152-E9D2-F241-9F23-AB206E83EBB9}"/>
                </a:ext>
              </a:extLst>
            </p:cNvPr>
            <p:cNvGrpSpPr/>
            <p:nvPr/>
          </p:nvGrpSpPr>
          <p:grpSpPr>
            <a:xfrm>
              <a:off x="5132976" y="1660634"/>
              <a:ext cx="2758027" cy="3841538"/>
              <a:chOff x="5132976" y="1660634"/>
              <a:chExt cx="2758027" cy="3841538"/>
            </a:xfrm>
          </p:grpSpPr>
          <p:pic>
            <p:nvPicPr>
              <p:cNvPr id="45" name="Google Shape;1157;p88" descr="tree_plot.pdf">
                <a:extLst>
                  <a:ext uri="{FF2B5EF4-FFF2-40B4-BE49-F238E27FC236}">
                    <a16:creationId xmlns:a16="http://schemas.microsoft.com/office/drawing/2014/main" id="{EAD1AB93-B2D4-104F-9473-08428AEF9775}"/>
                  </a:ext>
                </a:extLst>
              </p:cNvPr>
              <p:cNvPicPr preferRelativeResize="0"/>
              <p:nvPr/>
            </p:nvPicPr>
            <p:blipFill rotWithShape="1">
              <a:blip r:embed="rId3">
                <a:alphaModFix/>
              </a:blip>
              <a:srcRect/>
              <a:stretch/>
            </p:blipFill>
            <p:spPr>
              <a:xfrm>
                <a:off x="5132976" y="1660634"/>
                <a:ext cx="2758027" cy="3841538"/>
              </a:xfrm>
              <a:prstGeom prst="rect">
                <a:avLst/>
              </a:prstGeom>
              <a:noFill/>
              <a:ln>
                <a:noFill/>
              </a:ln>
            </p:spPr>
          </p:pic>
          <p:pic>
            <p:nvPicPr>
              <p:cNvPr id="46" name="Google Shape;1157;p88" descr="tree_plot.pdf">
                <a:extLst>
                  <a:ext uri="{FF2B5EF4-FFF2-40B4-BE49-F238E27FC236}">
                    <a16:creationId xmlns:a16="http://schemas.microsoft.com/office/drawing/2014/main" id="{6A8F9FF3-3DDE-BF43-82AE-E0842226BF60}"/>
                  </a:ext>
                </a:extLst>
              </p:cNvPr>
              <p:cNvPicPr preferRelativeResize="0"/>
              <p:nvPr/>
            </p:nvPicPr>
            <p:blipFill rotWithShape="1">
              <a:blip r:embed="rId3">
                <a:alphaModFix/>
              </a:blip>
              <a:srcRect l="10055" t="68308" r="65815" b="22319"/>
              <a:stretch/>
            </p:blipFill>
            <p:spPr>
              <a:xfrm>
                <a:off x="5788800" y="2530800"/>
                <a:ext cx="666000" cy="378000"/>
              </a:xfrm>
              <a:prstGeom prst="rect">
                <a:avLst/>
              </a:prstGeom>
              <a:noFill/>
              <a:ln>
                <a:noFill/>
              </a:ln>
            </p:spPr>
          </p:pic>
        </p:grpSp>
        <p:pic>
          <p:nvPicPr>
            <p:cNvPr id="40" name="Google Shape;1157;p88" descr="tree_plot.pdf">
              <a:extLst>
                <a:ext uri="{FF2B5EF4-FFF2-40B4-BE49-F238E27FC236}">
                  <a16:creationId xmlns:a16="http://schemas.microsoft.com/office/drawing/2014/main" id="{73DF0C8B-832A-A245-A432-1FB6881DA0EF}"/>
                </a:ext>
              </a:extLst>
            </p:cNvPr>
            <p:cNvPicPr preferRelativeResize="0"/>
            <p:nvPr/>
          </p:nvPicPr>
          <p:blipFill rotWithShape="1">
            <a:blip r:embed="rId3">
              <a:alphaModFix/>
            </a:blip>
            <a:srcRect l="10055" t="68917" r="65815" b="22319"/>
            <a:stretch/>
          </p:blipFill>
          <p:spPr>
            <a:xfrm>
              <a:off x="6943607" y="3136058"/>
              <a:ext cx="666000" cy="353438"/>
            </a:xfrm>
            <a:prstGeom prst="rect">
              <a:avLst/>
            </a:prstGeom>
            <a:noFill/>
            <a:ln>
              <a:noFill/>
            </a:ln>
          </p:spPr>
        </p:pic>
        <p:pic>
          <p:nvPicPr>
            <p:cNvPr id="41" name="Google Shape;1157;p88" descr="tree_plot.pdf">
              <a:extLst>
                <a:ext uri="{FF2B5EF4-FFF2-40B4-BE49-F238E27FC236}">
                  <a16:creationId xmlns:a16="http://schemas.microsoft.com/office/drawing/2014/main" id="{C83E6B69-F4FD-0F4E-A412-50FC562D474F}"/>
                </a:ext>
              </a:extLst>
            </p:cNvPr>
            <p:cNvPicPr preferRelativeResize="0"/>
            <p:nvPr/>
          </p:nvPicPr>
          <p:blipFill rotWithShape="1">
            <a:blip r:embed="rId3">
              <a:alphaModFix/>
            </a:blip>
            <a:srcRect l="26065" t="84077" r="52197" b="8425"/>
            <a:stretch/>
          </p:blipFill>
          <p:spPr>
            <a:xfrm>
              <a:off x="6588224" y="3717621"/>
              <a:ext cx="619501" cy="306000"/>
            </a:xfrm>
            <a:prstGeom prst="rect">
              <a:avLst/>
            </a:prstGeom>
            <a:noFill/>
            <a:ln>
              <a:noFill/>
            </a:ln>
          </p:spPr>
        </p:pic>
        <p:pic>
          <p:nvPicPr>
            <p:cNvPr id="42" name="Google Shape;1157;p88" descr="tree_plot.pdf">
              <a:extLst>
                <a:ext uri="{FF2B5EF4-FFF2-40B4-BE49-F238E27FC236}">
                  <a16:creationId xmlns:a16="http://schemas.microsoft.com/office/drawing/2014/main" id="{154D9007-0673-7840-8354-3D92482F4CA9}"/>
                </a:ext>
              </a:extLst>
            </p:cNvPr>
            <p:cNvPicPr preferRelativeResize="0"/>
            <p:nvPr/>
          </p:nvPicPr>
          <p:blipFill rotWithShape="1">
            <a:blip r:embed="rId3">
              <a:alphaModFix/>
            </a:blip>
            <a:srcRect l="26065" t="84077" r="52197" b="8425"/>
            <a:stretch/>
          </p:blipFill>
          <p:spPr>
            <a:xfrm>
              <a:off x="5436096" y="4293096"/>
              <a:ext cx="619501" cy="306000"/>
            </a:xfrm>
            <a:prstGeom prst="rect">
              <a:avLst/>
            </a:prstGeom>
            <a:noFill/>
            <a:ln>
              <a:noFill/>
            </a:ln>
          </p:spPr>
        </p:pic>
        <p:pic>
          <p:nvPicPr>
            <p:cNvPr id="43" name="Google Shape;1157;p88" descr="tree_plot.pdf">
              <a:extLst>
                <a:ext uri="{FF2B5EF4-FFF2-40B4-BE49-F238E27FC236}">
                  <a16:creationId xmlns:a16="http://schemas.microsoft.com/office/drawing/2014/main" id="{5D1AC82E-3A82-5445-AB09-782E694F7A5E}"/>
                </a:ext>
              </a:extLst>
            </p:cNvPr>
            <p:cNvPicPr preferRelativeResize="0"/>
            <p:nvPr/>
          </p:nvPicPr>
          <p:blipFill rotWithShape="1">
            <a:blip r:embed="rId3">
              <a:alphaModFix/>
            </a:blip>
            <a:srcRect l="26065" t="84077" r="52197" b="8425"/>
            <a:stretch/>
          </p:blipFill>
          <p:spPr>
            <a:xfrm>
              <a:off x="6566334" y="4884376"/>
              <a:ext cx="619501" cy="306000"/>
            </a:xfrm>
            <a:prstGeom prst="rect">
              <a:avLst/>
            </a:prstGeom>
            <a:noFill/>
            <a:ln>
              <a:noFill/>
            </a:ln>
          </p:spPr>
        </p:pic>
        <p:pic>
          <p:nvPicPr>
            <p:cNvPr id="44" name="Google Shape;1157;p88" descr="tree_plot.pdf">
              <a:extLst>
                <a:ext uri="{FF2B5EF4-FFF2-40B4-BE49-F238E27FC236}">
                  <a16:creationId xmlns:a16="http://schemas.microsoft.com/office/drawing/2014/main" id="{493348DB-6539-564E-8DBC-0BAB3FC2AA5B}"/>
                </a:ext>
              </a:extLst>
            </p:cNvPr>
            <p:cNvPicPr preferRelativeResize="0"/>
            <p:nvPr/>
          </p:nvPicPr>
          <p:blipFill rotWithShape="1">
            <a:blip r:embed="rId3">
              <a:alphaModFix/>
            </a:blip>
            <a:srcRect l="10055" t="68308" r="65815" b="22319"/>
            <a:stretch/>
          </p:blipFill>
          <p:spPr>
            <a:xfrm>
              <a:off x="5819929" y="4861634"/>
              <a:ext cx="666000" cy="378000"/>
            </a:xfrm>
            <a:prstGeom prst="rect">
              <a:avLst/>
            </a:prstGeom>
            <a:noFill/>
            <a:ln>
              <a:noFill/>
            </a:ln>
          </p:spPr>
        </p:pic>
      </p:grpSp>
      <p:sp>
        <p:nvSpPr>
          <p:cNvPr id="1202" name="Google Shape;1202;p90"/>
          <p:cNvSpPr txBox="1">
            <a:spLocks noGrp="1"/>
          </p:cNvSpPr>
          <p:nvPr>
            <p:ph type="title"/>
          </p:nvPr>
        </p:nvSpPr>
        <p:spPr>
          <a:prstGeom prst="rect">
            <a:avLst/>
          </a:prstGeom>
        </p:spPr>
        <p:txBody>
          <a:bodyPr spcFirstLastPara="1" vert="horz" wrap="square" lIns="41900" tIns="41900" rIns="41900" bIns="41900" rtlCol="0" anchor="ctr" anchorCtr="0">
            <a:noAutofit/>
          </a:bodyPr>
          <a:lstStyle/>
          <a:p>
            <a:r>
              <a:rPr lang="en"/>
              <a:t>Decision trees</a:t>
            </a:r>
            <a:endParaRPr/>
          </a:p>
        </p:txBody>
      </p:sp>
      <p:sp>
        <p:nvSpPr>
          <p:cNvPr id="1204" name="Google Shape;1204;p90"/>
          <p:cNvSpPr txBox="1"/>
          <p:nvPr/>
        </p:nvSpPr>
        <p:spPr>
          <a:xfrm>
            <a:off x="5670475" y="5341325"/>
            <a:ext cx="2883300" cy="261000"/>
          </a:xfrm>
          <a:prstGeom prst="rect">
            <a:avLst/>
          </a:prstGeom>
          <a:noFill/>
          <a:ln>
            <a:noFill/>
          </a:ln>
        </p:spPr>
        <p:txBody>
          <a:bodyPr spcFirstLastPara="1" wrap="square" lIns="91425" tIns="45700" rIns="91425" bIns="45700" anchor="t" anchorCtr="0">
            <a:noAutofit/>
          </a:bodyPr>
          <a:lstStyle/>
          <a:p>
            <a:r>
              <a:rPr lang="en" sz="1100">
                <a:solidFill>
                  <a:srgbClr val="000000"/>
                </a:solidFill>
                <a:latin typeface="Calibri"/>
                <a:ea typeface="Calibri"/>
                <a:cs typeface="Calibri"/>
                <a:sym typeface="Calibri"/>
              </a:rPr>
              <a:t>Slide courtesy: Martin Weigert, EPFL Lausanne</a:t>
            </a:r>
            <a:endParaRPr sz="1100"/>
          </a:p>
        </p:txBody>
      </p:sp>
      <p:grpSp>
        <p:nvGrpSpPr>
          <p:cNvPr id="1205" name="Google Shape;1205;p90"/>
          <p:cNvGrpSpPr/>
          <p:nvPr/>
        </p:nvGrpSpPr>
        <p:grpSpPr>
          <a:xfrm>
            <a:off x="632975" y="5538628"/>
            <a:ext cx="1775470" cy="333856"/>
            <a:chOff x="8870141" y="6255003"/>
            <a:chExt cx="2662273" cy="500609"/>
          </a:xfrm>
        </p:grpSpPr>
        <p:pic>
          <p:nvPicPr>
            <p:cNvPr id="1206" name="Google Shape;1206;p90"/>
            <p:cNvPicPr preferRelativeResize="0"/>
            <p:nvPr/>
          </p:nvPicPr>
          <p:blipFill rotWithShape="1">
            <a:blip r:embed="rId4">
              <a:alphaModFix/>
            </a:blip>
            <a:srcRect/>
            <a:stretch/>
          </p:blipFill>
          <p:spPr>
            <a:xfrm>
              <a:off x="8870141" y="6255003"/>
              <a:ext cx="543396" cy="500609"/>
            </a:xfrm>
            <a:prstGeom prst="rect">
              <a:avLst/>
            </a:prstGeom>
            <a:noFill/>
            <a:ln>
              <a:noFill/>
            </a:ln>
          </p:spPr>
        </p:pic>
        <p:sp>
          <p:nvSpPr>
            <p:cNvPr id="1207" name="Google Shape;1207;p90"/>
            <p:cNvSpPr txBox="1"/>
            <p:nvPr/>
          </p:nvSpPr>
          <p:spPr>
            <a:xfrm>
              <a:off x="9266814" y="6255003"/>
              <a:ext cx="2265600" cy="461400"/>
            </a:xfrm>
            <a:prstGeom prst="rect">
              <a:avLst/>
            </a:prstGeom>
            <a:noFill/>
            <a:ln>
              <a:noFill/>
            </a:ln>
          </p:spPr>
          <p:txBody>
            <a:bodyPr spcFirstLastPara="1" wrap="square" lIns="91425" tIns="45700" rIns="91425" bIns="45700" anchor="t" anchorCtr="0">
              <a:noAutofit/>
            </a:bodyPr>
            <a:lstStyle/>
            <a:p>
              <a:r>
                <a:rPr lang="en" sz="1400">
                  <a:solidFill>
                    <a:srgbClr val="595959"/>
                  </a:solidFill>
                  <a:latin typeface="Calibri"/>
                  <a:ea typeface="Calibri"/>
                  <a:cs typeface="Calibri"/>
                  <a:sym typeface="Calibri"/>
                </a:rPr>
                <a:t>@martweig</a:t>
              </a:r>
              <a:endParaRPr sz="1400">
                <a:solidFill>
                  <a:srgbClr val="595959"/>
                </a:solidFill>
                <a:latin typeface="Calibri"/>
                <a:ea typeface="Calibri"/>
                <a:cs typeface="Calibri"/>
                <a:sym typeface="Calibri"/>
              </a:endParaRPr>
            </a:p>
          </p:txBody>
        </p:sp>
      </p:grpSp>
      <p:pic>
        <p:nvPicPr>
          <p:cNvPr id="1208" name="Google Shape;1208;p90" descr="600px-Scikit_learn_logo_small.svg.png"/>
          <p:cNvPicPr preferRelativeResize="0"/>
          <p:nvPr/>
        </p:nvPicPr>
        <p:blipFill rotWithShape="1">
          <a:blip r:embed="rId5">
            <a:alphaModFix/>
          </a:blip>
          <a:srcRect/>
          <a:stretch/>
        </p:blipFill>
        <p:spPr>
          <a:xfrm>
            <a:off x="632982" y="5103614"/>
            <a:ext cx="808067" cy="435010"/>
          </a:xfrm>
          <a:prstGeom prst="rect">
            <a:avLst/>
          </a:prstGeom>
          <a:noFill/>
          <a:ln>
            <a:noFill/>
          </a:ln>
        </p:spPr>
      </p:pic>
      <p:sp>
        <p:nvSpPr>
          <p:cNvPr id="1209" name="Google Shape;1209;p90"/>
          <p:cNvSpPr txBox="1"/>
          <p:nvPr/>
        </p:nvSpPr>
        <p:spPr>
          <a:xfrm>
            <a:off x="1561879" y="5261270"/>
            <a:ext cx="1586100" cy="243600"/>
          </a:xfrm>
          <a:prstGeom prst="rect">
            <a:avLst/>
          </a:prstGeom>
          <a:noFill/>
          <a:ln>
            <a:noFill/>
          </a:ln>
        </p:spPr>
        <p:txBody>
          <a:bodyPr spcFirstLastPara="1" wrap="square" lIns="25400" tIns="25400" rIns="25400" bIns="25400" anchor="ctr" anchorCtr="0">
            <a:noAutofit/>
          </a:bodyPr>
          <a:lstStyle/>
          <a:p>
            <a:r>
              <a:rPr lang="en" sz="1250" u="sng">
                <a:solidFill>
                  <a:srgbClr val="000000"/>
                </a:solidFill>
                <a:latin typeface="Calibri"/>
                <a:ea typeface="Calibri"/>
                <a:cs typeface="Calibri"/>
                <a:sym typeface="Calibri"/>
              </a:rPr>
              <a:t>https://scikit-learn.org/</a:t>
            </a:r>
            <a:endParaRPr/>
          </a:p>
        </p:txBody>
      </p:sp>
      <p:pic>
        <p:nvPicPr>
          <p:cNvPr id="1210" name="Google Shape;1210;p90" descr="tree_scatter.png"/>
          <p:cNvPicPr preferRelativeResize="0"/>
          <p:nvPr/>
        </p:nvPicPr>
        <p:blipFill rotWithShape="1">
          <a:blip r:embed="rId6">
            <a:alphaModFix/>
          </a:blip>
          <a:srcRect/>
          <a:stretch/>
        </p:blipFill>
        <p:spPr>
          <a:xfrm>
            <a:off x="457201" y="2274570"/>
            <a:ext cx="4434839" cy="2734056"/>
          </a:xfrm>
          <a:prstGeom prst="rect">
            <a:avLst/>
          </a:prstGeom>
          <a:noFill/>
          <a:ln>
            <a:noFill/>
          </a:ln>
        </p:spPr>
      </p:pic>
      <p:sp>
        <p:nvSpPr>
          <p:cNvPr id="1211" name="Google Shape;1211;p90"/>
          <p:cNvSpPr/>
          <p:nvPr/>
        </p:nvSpPr>
        <p:spPr>
          <a:xfrm>
            <a:off x="2736455" y="3727934"/>
            <a:ext cx="98100" cy="99600"/>
          </a:xfrm>
          <a:prstGeom prst="ellipse">
            <a:avLst/>
          </a:prstGeom>
          <a:solidFill>
            <a:srgbClr val="70AD47"/>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12" name="Google Shape;1212;p90"/>
          <p:cNvSpPr/>
          <p:nvPr/>
        </p:nvSpPr>
        <p:spPr>
          <a:xfrm>
            <a:off x="973402" y="3946306"/>
            <a:ext cx="3453600" cy="630000"/>
          </a:xfrm>
          <a:prstGeom prst="rect">
            <a:avLst/>
          </a:prstGeom>
          <a:solidFill>
            <a:srgbClr val="FFFFFF">
              <a:alpha val="8039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14" name="Google Shape;1214;p90"/>
          <p:cNvSpPr/>
          <p:nvPr/>
        </p:nvSpPr>
        <p:spPr>
          <a:xfrm>
            <a:off x="5705428" y="2451820"/>
            <a:ext cx="808200" cy="5187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15" name="Google Shape;1215;p90"/>
          <p:cNvSpPr/>
          <p:nvPr/>
        </p:nvSpPr>
        <p:spPr>
          <a:xfrm>
            <a:off x="6878500" y="2933025"/>
            <a:ext cx="808200" cy="5901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16" name="Google Shape;1216;p90"/>
          <p:cNvSpPr/>
          <p:nvPr/>
        </p:nvSpPr>
        <p:spPr>
          <a:xfrm>
            <a:off x="6107900" y="2932951"/>
            <a:ext cx="808200" cy="5901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17" name="Google Shape;1217;p90"/>
          <p:cNvSpPr/>
          <p:nvPr/>
        </p:nvSpPr>
        <p:spPr>
          <a:xfrm>
            <a:off x="6560075" y="3520776"/>
            <a:ext cx="808200" cy="6300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18" name="Google Shape;1218;p90"/>
          <p:cNvSpPr/>
          <p:nvPr/>
        </p:nvSpPr>
        <p:spPr>
          <a:xfrm>
            <a:off x="5705425" y="3520776"/>
            <a:ext cx="808200" cy="6300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19" name="Google Shape;1219;p90"/>
          <p:cNvSpPr/>
          <p:nvPr/>
        </p:nvSpPr>
        <p:spPr>
          <a:xfrm>
            <a:off x="5340575" y="4101476"/>
            <a:ext cx="808200" cy="5901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20" name="Google Shape;1220;p90"/>
          <p:cNvSpPr/>
          <p:nvPr/>
        </p:nvSpPr>
        <p:spPr>
          <a:xfrm>
            <a:off x="6107903" y="4150770"/>
            <a:ext cx="808200" cy="5187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21" name="Google Shape;1221;p90"/>
          <p:cNvSpPr/>
          <p:nvPr/>
        </p:nvSpPr>
        <p:spPr>
          <a:xfrm>
            <a:off x="5751875" y="4634750"/>
            <a:ext cx="808200" cy="6300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22" name="Google Shape;1222;p90"/>
          <p:cNvSpPr/>
          <p:nvPr/>
        </p:nvSpPr>
        <p:spPr>
          <a:xfrm>
            <a:off x="6560075" y="4634750"/>
            <a:ext cx="808200" cy="6300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cxnSp>
        <p:nvCxnSpPr>
          <p:cNvPr id="1223" name="Google Shape;1223;p90"/>
          <p:cNvCxnSpPr/>
          <p:nvPr/>
        </p:nvCxnSpPr>
        <p:spPr>
          <a:xfrm rot="10800000">
            <a:off x="3581700" y="2584350"/>
            <a:ext cx="15000" cy="2132400"/>
          </a:xfrm>
          <a:prstGeom prst="straightConnector1">
            <a:avLst/>
          </a:prstGeom>
          <a:noFill/>
          <a:ln w="76200" cap="flat" cmpd="sng">
            <a:solidFill>
              <a:srgbClr val="70AD47"/>
            </a:solidFill>
            <a:prstDash val="dashDot"/>
            <a:miter lim="400000"/>
            <a:headEnd type="none" w="sm" len="sm"/>
            <a:tailEnd type="none" w="sm" len="sm"/>
          </a:ln>
        </p:spPr>
      </p:cxnSp>
      <p:sp>
        <p:nvSpPr>
          <p:cNvPr id="1224" name="Google Shape;1224;p90"/>
          <p:cNvSpPr/>
          <p:nvPr/>
        </p:nvSpPr>
        <p:spPr>
          <a:xfrm>
            <a:off x="3581700" y="2711925"/>
            <a:ext cx="845400" cy="1234200"/>
          </a:xfrm>
          <a:prstGeom prst="rect">
            <a:avLst/>
          </a:prstGeom>
          <a:solidFill>
            <a:srgbClr val="FFFFFF">
              <a:alpha val="8039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1302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grpSp>
        <p:nvGrpSpPr>
          <p:cNvPr id="29" name="Group 28">
            <a:extLst>
              <a:ext uri="{FF2B5EF4-FFF2-40B4-BE49-F238E27FC236}">
                <a16:creationId xmlns:a16="http://schemas.microsoft.com/office/drawing/2014/main" id="{77A2D436-E36B-7B45-A86D-F4089395A9C9}"/>
              </a:ext>
            </a:extLst>
          </p:cNvPr>
          <p:cNvGrpSpPr/>
          <p:nvPr/>
        </p:nvGrpSpPr>
        <p:grpSpPr>
          <a:xfrm>
            <a:off x="5134356" y="1657944"/>
            <a:ext cx="2758027" cy="3841538"/>
            <a:chOff x="5132976" y="1660634"/>
            <a:chExt cx="2758027" cy="3841538"/>
          </a:xfrm>
        </p:grpSpPr>
        <p:grpSp>
          <p:nvGrpSpPr>
            <p:cNvPr id="30" name="Group 29">
              <a:extLst>
                <a:ext uri="{FF2B5EF4-FFF2-40B4-BE49-F238E27FC236}">
                  <a16:creationId xmlns:a16="http://schemas.microsoft.com/office/drawing/2014/main" id="{DD9BD0ED-F1A8-9F4E-BF8A-4FD9F4D4AD3F}"/>
                </a:ext>
              </a:extLst>
            </p:cNvPr>
            <p:cNvGrpSpPr/>
            <p:nvPr/>
          </p:nvGrpSpPr>
          <p:grpSpPr>
            <a:xfrm>
              <a:off x="5132976" y="1660634"/>
              <a:ext cx="2758027" cy="3841538"/>
              <a:chOff x="5132976" y="1660634"/>
              <a:chExt cx="2758027" cy="3841538"/>
            </a:xfrm>
          </p:grpSpPr>
          <p:pic>
            <p:nvPicPr>
              <p:cNvPr id="36" name="Google Shape;1157;p88" descr="tree_plot.pdf">
                <a:extLst>
                  <a:ext uri="{FF2B5EF4-FFF2-40B4-BE49-F238E27FC236}">
                    <a16:creationId xmlns:a16="http://schemas.microsoft.com/office/drawing/2014/main" id="{E43B7C09-20A5-E744-85C0-0D5131FD1D5D}"/>
                  </a:ext>
                </a:extLst>
              </p:cNvPr>
              <p:cNvPicPr preferRelativeResize="0"/>
              <p:nvPr/>
            </p:nvPicPr>
            <p:blipFill rotWithShape="1">
              <a:blip r:embed="rId3">
                <a:alphaModFix/>
              </a:blip>
              <a:srcRect/>
              <a:stretch/>
            </p:blipFill>
            <p:spPr>
              <a:xfrm>
                <a:off x="5132976" y="1660634"/>
                <a:ext cx="2758027" cy="3841538"/>
              </a:xfrm>
              <a:prstGeom prst="rect">
                <a:avLst/>
              </a:prstGeom>
              <a:noFill/>
              <a:ln>
                <a:noFill/>
              </a:ln>
            </p:spPr>
          </p:pic>
          <p:pic>
            <p:nvPicPr>
              <p:cNvPr id="37" name="Google Shape;1157;p88" descr="tree_plot.pdf">
                <a:extLst>
                  <a:ext uri="{FF2B5EF4-FFF2-40B4-BE49-F238E27FC236}">
                    <a16:creationId xmlns:a16="http://schemas.microsoft.com/office/drawing/2014/main" id="{BEEABFD2-9734-114C-B139-7F4964C5D573}"/>
                  </a:ext>
                </a:extLst>
              </p:cNvPr>
              <p:cNvPicPr preferRelativeResize="0"/>
              <p:nvPr/>
            </p:nvPicPr>
            <p:blipFill rotWithShape="1">
              <a:blip r:embed="rId3">
                <a:alphaModFix/>
              </a:blip>
              <a:srcRect l="10055" t="68308" r="65815" b="22319"/>
              <a:stretch/>
            </p:blipFill>
            <p:spPr>
              <a:xfrm>
                <a:off x="5788800" y="2530800"/>
                <a:ext cx="666000" cy="378000"/>
              </a:xfrm>
              <a:prstGeom prst="rect">
                <a:avLst/>
              </a:prstGeom>
              <a:noFill/>
              <a:ln>
                <a:noFill/>
              </a:ln>
            </p:spPr>
          </p:pic>
        </p:grpSp>
        <p:pic>
          <p:nvPicPr>
            <p:cNvPr id="31" name="Google Shape;1157;p88" descr="tree_plot.pdf">
              <a:extLst>
                <a:ext uri="{FF2B5EF4-FFF2-40B4-BE49-F238E27FC236}">
                  <a16:creationId xmlns:a16="http://schemas.microsoft.com/office/drawing/2014/main" id="{40D1FFE0-952A-9C40-A681-F37CEB0FDCDB}"/>
                </a:ext>
              </a:extLst>
            </p:cNvPr>
            <p:cNvPicPr preferRelativeResize="0"/>
            <p:nvPr/>
          </p:nvPicPr>
          <p:blipFill rotWithShape="1">
            <a:blip r:embed="rId3">
              <a:alphaModFix/>
            </a:blip>
            <a:srcRect l="10055" t="68917" r="65815" b="22319"/>
            <a:stretch/>
          </p:blipFill>
          <p:spPr>
            <a:xfrm>
              <a:off x="6943607" y="3136058"/>
              <a:ext cx="666000" cy="353438"/>
            </a:xfrm>
            <a:prstGeom prst="rect">
              <a:avLst/>
            </a:prstGeom>
            <a:noFill/>
            <a:ln>
              <a:noFill/>
            </a:ln>
          </p:spPr>
        </p:pic>
        <p:pic>
          <p:nvPicPr>
            <p:cNvPr id="32" name="Google Shape;1157;p88" descr="tree_plot.pdf">
              <a:extLst>
                <a:ext uri="{FF2B5EF4-FFF2-40B4-BE49-F238E27FC236}">
                  <a16:creationId xmlns:a16="http://schemas.microsoft.com/office/drawing/2014/main" id="{AEFA457B-17A4-714E-ADD1-F877B4194ED9}"/>
                </a:ext>
              </a:extLst>
            </p:cNvPr>
            <p:cNvPicPr preferRelativeResize="0"/>
            <p:nvPr/>
          </p:nvPicPr>
          <p:blipFill rotWithShape="1">
            <a:blip r:embed="rId3">
              <a:alphaModFix/>
            </a:blip>
            <a:srcRect l="26065" t="84077" r="52197" b="8425"/>
            <a:stretch/>
          </p:blipFill>
          <p:spPr>
            <a:xfrm>
              <a:off x="6588224" y="3717621"/>
              <a:ext cx="619501" cy="306000"/>
            </a:xfrm>
            <a:prstGeom prst="rect">
              <a:avLst/>
            </a:prstGeom>
            <a:noFill/>
            <a:ln>
              <a:noFill/>
            </a:ln>
          </p:spPr>
        </p:pic>
        <p:pic>
          <p:nvPicPr>
            <p:cNvPr id="33" name="Google Shape;1157;p88" descr="tree_plot.pdf">
              <a:extLst>
                <a:ext uri="{FF2B5EF4-FFF2-40B4-BE49-F238E27FC236}">
                  <a16:creationId xmlns:a16="http://schemas.microsoft.com/office/drawing/2014/main" id="{4BFB384C-3B3F-B548-837B-DA4F28CECF91}"/>
                </a:ext>
              </a:extLst>
            </p:cNvPr>
            <p:cNvPicPr preferRelativeResize="0"/>
            <p:nvPr/>
          </p:nvPicPr>
          <p:blipFill rotWithShape="1">
            <a:blip r:embed="rId3">
              <a:alphaModFix/>
            </a:blip>
            <a:srcRect l="26065" t="84077" r="52197" b="8425"/>
            <a:stretch/>
          </p:blipFill>
          <p:spPr>
            <a:xfrm>
              <a:off x="5436096" y="4293096"/>
              <a:ext cx="619501" cy="306000"/>
            </a:xfrm>
            <a:prstGeom prst="rect">
              <a:avLst/>
            </a:prstGeom>
            <a:noFill/>
            <a:ln>
              <a:noFill/>
            </a:ln>
          </p:spPr>
        </p:pic>
        <p:pic>
          <p:nvPicPr>
            <p:cNvPr id="34" name="Google Shape;1157;p88" descr="tree_plot.pdf">
              <a:extLst>
                <a:ext uri="{FF2B5EF4-FFF2-40B4-BE49-F238E27FC236}">
                  <a16:creationId xmlns:a16="http://schemas.microsoft.com/office/drawing/2014/main" id="{B367A6E3-C6A4-D24A-8682-0E1F62B01F04}"/>
                </a:ext>
              </a:extLst>
            </p:cNvPr>
            <p:cNvPicPr preferRelativeResize="0"/>
            <p:nvPr/>
          </p:nvPicPr>
          <p:blipFill rotWithShape="1">
            <a:blip r:embed="rId3">
              <a:alphaModFix/>
            </a:blip>
            <a:srcRect l="26065" t="84077" r="52197" b="8425"/>
            <a:stretch/>
          </p:blipFill>
          <p:spPr>
            <a:xfrm>
              <a:off x="6566334" y="4884376"/>
              <a:ext cx="619501" cy="306000"/>
            </a:xfrm>
            <a:prstGeom prst="rect">
              <a:avLst/>
            </a:prstGeom>
            <a:noFill/>
            <a:ln>
              <a:noFill/>
            </a:ln>
          </p:spPr>
        </p:pic>
        <p:pic>
          <p:nvPicPr>
            <p:cNvPr id="35" name="Google Shape;1157;p88" descr="tree_plot.pdf">
              <a:extLst>
                <a:ext uri="{FF2B5EF4-FFF2-40B4-BE49-F238E27FC236}">
                  <a16:creationId xmlns:a16="http://schemas.microsoft.com/office/drawing/2014/main" id="{B41F8DE8-76B8-9F49-84B4-4F983FE6ADBD}"/>
                </a:ext>
              </a:extLst>
            </p:cNvPr>
            <p:cNvPicPr preferRelativeResize="0"/>
            <p:nvPr/>
          </p:nvPicPr>
          <p:blipFill rotWithShape="1">
            <a:blip r:embed="rId3">
              <a:alphaModFix/>
            </a:blip>
            <a:srcRect l="10055" t="68308" r="65815" b="22319"/>
            <a:stretch/>
          </p:blipFill>
          <p:spPr>
            <a:xfrm>
              <a:off x="5819929" y="4861634"/>
              <a:ext cx="666000" cy="378000"/>
            </a:xfrm>
            <a:prstGeom prst="rect">
              <a:avLst/>
            </a:prstGeom>
            <a:noFill/>
            <a:ln>
              <a:noFill/>
            </a:ln>
          </p:spPr>
        </p:pic>
      </p:grpSp>
      <p:sp>
        <p:nvSpPr>
          <p:cNvPr id="1229" name="Google Shape;1229;p91"/>
          <p:cNvSpPr txBox="1">
            <a:spLocks noGrp="1"/>
          </p:cNvSpPr>
          <p:nvPr>
            <p:ph type="title"/>
          </p:nvPr>
        </p:nvSpPr>
        <p:spPr>
          <a:prstGeom prst="rect">
            <a:avLst/>
          </a:prstGeom>
        </p:spPr>
        <p:txBody>
          <a:bodyPr spcFirstLastPara="1" vert="horz" wrap="square" lIns="41900" tIns="41900" rIns="41900" bIns="41900" rtlCol="0" anchor="ctr" anchorCtr="0">
            <a:noAutofit/>
          </a:bodyPr>
          <a:lstStyle/>
          <a:p>
            <a:r>
              <a:rPr lang="en"/>
              <a:t>Decision trees</a:t>
            </a:r>
            <a:endParaRPr/>
          </a:p>
        </p:txBody>
      </p:sp>
      <p:sp>
        <p:nvSpPr>
          <p:cNvPr id="1231" name="Google Shape;1231;p91"/>
          <p:cNvSpPr txBox="1"/>
          <p:nvPr/>
        </p:nvSpPr>
        <p:spPr>
          <a:xfrm>
            <a:off x="5670475" y="5341325"/>
            <a:ext cx="2883300" cy="261000"/>
          </a:xfrm>
          <a:prstGeom prst="rect">
            <a:avLst/>
          </a:prstGeom>
          <a:noFill/>
          <a:ln>
            <a:noFill/>
          </a:ln>
        </p:spPr>
        <p:txBody>
          <a:bodyPr spcFirstLastPara="1" wrap="square" lIns="91425" tIns="45700" rIns="91425" bIns="45700" anchor="t" anchorCtr="0">
            <a:noAutofit/>
          </a:bodyPr>
          <a:lstStyle/>
          <a:p>
            <a:r>
              <a:rPr lang="en" sz="1100">
                <a:solidFill>
                  <a:srgbClr val="000000"/>
                </a:solidFill>
                <a:latin typeface="Calibri"/>
                <a:ea typeface="Calibri"/>
                <a:cs typeface="Calibri"/>
                <a:sym typeface="Calibri"/>
              </a:rPr>
              <a:t>Slide courtesy: Martin Weigert, EPFL Lausanne</a:t>
            </a:r>
            <a:endParaRPr sz="1100"/>
          </a:p>
        </p:txBody>
      </p:sp>
      <p:grpSp>
        <p:nvGrpSpPr>
          <p:cNvPr id="1232" name="Google Shape;1232;p91"/>
          <p:cNvGrpSpPr/>
          <p:nvPr/>
        </p:nvGrpSpPr>
        <p:grpSpPr>
          <a:xfrm>
            <a:off x="632975" y="5538628"/>
            <a:ext cx="1775470" cy="333856"/>
            <a:chOff x="8870141" y="6255003"/>
            <a:chExt cx="2662273" cy="500609"/>
          </a:xfrm>
        </p:grpSpPr>
        <p:pic>
          <p:nvPicPr>
            <p:cNvPr id="1233" name="Google Shape;1233;p91"/>
            <p:cNvPicPr preferRelativeResize="0"/>
            <p:nvPr/>
          </p:nvPicPr>
          <p:blipFill rotWithShape="1">
            <a:blip r:embed="rId4">
              <a:alphaModFix/>
            </a:blip>
            <a:srcRect/>
            <a:stretch/>
          </p:blipFill>
          <p:spPr>
            <a:xfrm>
              <a:off x="8870141" y="6255003"/>
              <a:ext cx="543396" cy="500609"/>
            </a:xfrm>
            <a:prstGeom prst="rect">
              <a:avLst/>
            </a:prstGeom>
            <a:noFill/>
            <a:ln>
              <a:noFill/>
            </a:ln>
          </p:spPr>
        </p:pic>
        <p:sp>
          <p:nvSpPr>
            <p:cNvPr id="1234" name="Google Shape;1234;p91"/>
            <p:cNvSpPr txBox="1"/>
            <p:nvPr/>
          </p:nvSpPr>
          <p:spPr>
            <a:xfrm>
              <a:off x="9266814" y="6255003"/>
              <a:ext cx="2265600" cy="461400"/>
            </a:xfrm>
            <a:prstGeom prst="rect">
              <a:avLst/>
            </a:prstGeom>
            <a:noFill/>
            <a:ln>
              <a:noFill/>
            </a:ln>
          </p:spPr>
          <p:txBody>
            <a:bodyPr spcFirstLastPara="1" wrap="square" lIns="91425" tIns="45700" rIns="91425" bIns="45700" anchor="t" anchorCtr="0">
              <a:noAutofit/>
            </a:bodyPr>
            <a:lstStyle/>
            <a:p>
              <a:r>
                <a:rPr lang="en" sz="1400">
                  <a:solidFill>
                    <a:srgbClr val="595959"/>
                  </a:solidFill>
                  <a:latin typeface="Calibri"/>
                  <a:ea typeface="Calibri"/>
                  <a:cs typeface="Calibri"/>
                  <a:sym typeface="Calibri"/>
                </a:rPr>
                <a:t>@martweig</a:t>
              </a:r>
              <a:endParaRPr sz="1400">
                <a:solidFill>
                  <a:srgbClr val="595959"/>
                </a:solidFill>
                <a:latin typeface="Calibri"/>
                <a:ea typeface="Calibri"/>
                <a:cs typeface="Calibri"/>
                <a:sym typeface="Calibri"/>
              </a:endParaRPr>
            </a:p>
          </p:txBody>
        </p:sp>
      </p:grpSp>
      <p:pic>
        <p:nvPicPr>
          <p:cNvPr id="1235" name="Google Shape;1235;p91" descr="600px-Scikit_learn_logo_small.svg.png"/>
          <p:cNvPicPr preferRelativeResize="0"/>
          <p:nvPr/>
        </p:nvPicPr>
        <p:blipFill rotWithShape="1">
          <a:blip r:embed="rId5">
            <a:alphaModFix/>
          </a:blip>
          <a:srcRect/>
          <a:stretch/>
        </p:blipFill>
        <p:spPr>
          <a:xfrm>
            <a:off x="632982" y="5103614"/>
            <a:ext cx="808067" cy="435010"/>
          </a:xfrm>
          <a:prstGeom prst="rect">
            <a:avLst/>
          </a:prstGeom>
          <a:noFill/>
          <a:ln>
            <a:noFill/>
          </a:ln>
        </p:spPr>
      </p:pic>
      <p:sp>
        <p:nvSpPr>
          <p:cNvPr id="1236" name="Google Shape;1236;p91"/>
          <p:cNvSpPr txBox="1"/>
          <p:nvPr/>
        </p:nvSpPr>
        <p:spPr>
          <a:xfrm>
            <a:off x="1561879" y="5261270"/>
            <a:ext cx="1586100" cy="243600"/>
          </a:xfrm>
          <a:prstGeom prst="rect">
            <a:avLst/>
          </a:prstGeom>
          <a:noFill/>
          <a:ln>
            <a:noFill/>
          </a:ln>
        </p:spPr>
        <p:txBody>
          <a:bodyPr spcFirstLastPara="1" wrap="square" lIns="25400" tIns="25400" rIns="25400" bIns="25400" anchor="ctr" anchorCtr="0">
            <a:noAutofit/>
          </a:bodyPr>
          <a:lstStyle/>
          <a:p>
            <a:r>
              <a:rPr lang="en" sz="1250" u="sng">
                <a:solidFill>
                  <a:srgbClr val="000000"/>
                </a:solidFill>
                <a:latin typeface="Calibri"/>
                <a:ea typeface="Calibri"/>
                <a:cs typeface="Calibri"/>
                <a:sym typeface="Calibri"/>
              </a:rPr>
              <a:t>https://scikit-learn.org/</a:t>
            </a:r>
            <a:endParaRPr/>
          </a:p>
        </p:txBody>
      </p:sp>
      <p:pic>
        <p:nvPicPr>
          <p:cNvPr id="1237" name="Google Shape;1237;p91" descr="tree_scatter.png"/>
          <p:cNvPicPr preferRelativeResize="0"/>
          <p:nvPr/>
        </p:nvPicPr>
        <p:blipFill rotWithShape="1">
          <a:blip r:embed="rId6">
            <a:alphaModFix/>
          </a:blip>
          <a:srcRect/>
          <a:stretch/>
        </p:blipFill>
        <p:spPr>
          <a:xfrm>
            <a:off x="457201" y="2274570"/>
            <a:ext cx="4434839" cy="2734056"/>
          </a:xfrm>
          <a:prstGeom prst="rect">
            <a:avLst/>
          </a:prstGeom>
          <a:noFill/>
          <a:ln>
            <a:noFill/>
          </a:ln>
        </p:spPr>
      </p:pic>
      <p:sp>
        <p:nvSpPr>
          <p:cNvPr id="1238" name="Google Shape;1238;p91"/>
          <p:cNvSpPr/>
          <p:nvPr/>
        </p:nvSpPr>
        <p:spPr>
          <a:xfrm>
            <a:off x="2736455" y="3727934"/>
            <a:ext cx="98100" cy="99600"/>
          </a:xfrm>
          <a:prstGeom prst="ellipse">
            <a:avLst/>
          </a:prstGeom>
          <a:solidFill>
            <a:srgbClr val="70AD47"/>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39" name="Google Shape;1239;p91"/>
          <p:cNvSpPr/>
          <p:nvPr/>
        </p:nvSpPr>
        <p:spPr>
          <a:xfrm>
            <a:off x="973402" y="3946306"/>
            <a:ext cx="3453600" cy="630000"/>
          </a:xfrm>
          <a:prstGeom prst="rect">
            <a:avLst/>
          </a:prstGeom>
          <a:solidFill>
            <a:srgbClr val="FFFFFF">
              <a:alpha val="8039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41" name="Google Shape;1241;p91"/>
          <p:cNvSpPr/>
          <p:nvPr/>
        </p:nvSpPr>
        <p:spPr>
          <a:xfrm>
            <a:off x="5705428" y="2451820"/>
            <a:ext cx="808200" cy="5187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42" name="Google Shape;1242;p91"/>
          <p:cNvSpPr/>
          <p:nvPr/>
        </p:nvSpPr>
        <p:spPr>
          <a:xfrm>
            <a:off x="6878500" y="2933025"/>
            <a:ext cx="808200" cy="5901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43" name="Google Shape;1243;p91"/>
          <p:cNvSpPr/>
          <p:nvPr/>
        </p:nvSpPr>
        <p:spPr>
          <a:xfrm>
            <a:off x="6560075" y="3520776"/>
            <a:ext cx="808200" cy="6300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44" name="Google Shape;1244;p91"/>
          <p:cNvSpPr/>
          <p:nvPr/>
        </p:nvSpPr>
        <p:spPr>
          <a:xfrm>
            <a:off x="5705425" y="3520776"/>
            <a:ext cx="808200" cy="6300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45" name="Google Shape;1245;p91"/>
          <p:cNvSpPr/>
          <p:nvPr/>
        </p:nvSpPr>
        <p:spPr>
          <a:xfrm>
            <a:off x="5340575" y="4101476"/>
            <a:ext cx="808200" cy="5901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46" name="Google Shape;1246;p91"/>
          <p:cNvSpPr/>
          <p:nvPr/>
        </p:nvSpPr>
        <p:spPr>
          <a:xfrm>
            <a:off x="5751875" y="4634750"/>
            <a:ext cx="808200" cy="6300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47" name="Google Shape;1247;p91"/>
          <p:cNvSpPr/>
          <p:nvPr/>
        </p:nvSpPr>
        <p:spPr>
          <a:xfrm>
            <a:off x="6560075" y="4634750"/>
            <a:ext cx="808200" cy="6300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48" name="Google Shape;1248;p91"/>
          <p:cNvSpPr/>
          <p:nvPr/>
        </p:nvSpPr>
        <p:spPr>
          <a:xfrm>
            <a:off x="3581700" y="2711925"/>
            <a:ext cx="845400" cy="1234200"/>
          </a:xfrm>
          <a:prstGeom prst="rect">
            <a:avLst/>
          </a:prstGeom>
          <a:solidFill>
            <a:srgbClr val="FFFFFF">
              <a:alpha val="8039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cxnSp>
        <p:nvCxnSpPr>
          <p:cNvPr id="1249" name="Google Shape;1249;p91"/>
          <p:cNvCxnSpPr/>
          <p:nvPr/>
        </p:nvCxnSpPr>
        <p:spPr>
          <a:xfrm rot="10800000" flipH="1">
            <a:off x="1023950" y="3467075"/>
            <a:ext cx="3433800" cy="4800"/>
          </a:xfrm>
          <a:prstGeom prst="straightConnector1">
            <a:avLst/>
          </a:prstGeom>
          <a:noFill/>
          <a:ln w="76200" cap="flat" cmpd="sng">
            <a:solidFill>
              <a:srgbClr val="70AD47"/>
            </a:solidFill>
            <a:prstDash val="dashDot"/>
            <a:miter lim="400000"/>
            <a:headEnd type="none" w="sm" len="sm"/>
            <a:tailEnd type="none" w="sm" len="sm"/>
          </a:ln>
        </p:spPr>
      </p:cxnSp>
      <p:sp>
        <p:nvSpPr>
          <p:cNvPr id="1250" name="Google Shape;1250;p91"/>
          <p:cNvSpPr/>
          <p:nvPr/>
        </p:nvSpPr>
        <p:spPr>
          <a:xfrm>
            <a:off x="973400" y="2727100"/>
            <a:ext cx="2608200" cy="744900"/>
          </a:xfrm>
          <a:prstGeom prst="rect">
            <a:avLst/>
          </a:prstGeom>
          <a:solidFill>
            <a:srgbClr val="FFFFFF">
              <a:alpha val="8039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51" name="Google Shape;1251;p91"/>
          <p:cNvSpPr/>
          <p:nvPr/>
        </p:nvSpPr>
        <p:spPr>
          <a:xfrm>
            <a:off x="6107878" y="4137170"/>
            <a:ext cx="808200" cy="5187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9168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grpSp>
        <p:nvGrpSpPr>
          <p:cNvPr id="29" name="Group 28">
            <a:extLst>
              <a:ext uri="{FF2B5EF4-FFF2-40B4-BE49-F238E27FC236}">
                <a16:creationId xmlns:a16="http://schemas.microsoft.com/office/drawing/2014/main" id="{61B08A05-3556-D94F-AC7A-D6CE907F66D9}"/>
              </a:ext>
            </a:extLst>
          </p:cNvPr>
          <p:cNvGrpSpPr/>
          <p:nvPr/>
        </p:nvGrpSpPr>
        <p:grpSpPr>
          <a:xfrm>
            <a:off x="5134356" y="1657944"/>
            <a:ext cx="2758027" cy="3841538"/>
            <a:chOff x="5132976" y="1660634"/>
            <a:chExt cx="2758027" cy="3841538"/>
          </a:xfrm>
        </p:grpSpPr>
        <p:grpSp>
          <p:nvGrpSpPr>
            <p:cNvPr id="30" name="Group 29">
              <a:extLst>
                <a:ext uri="{FF2B5EF4-FFF2-40B4-BE49-F238E27FC236}">
                  <a16:creationId xmlns:a16="http://schemas.microsoft.com/office/drawing/2014/main" id="{F8554549-3F99-6440-874E-6B9C561B8F92}"/>
                </a:ext>
              </a:extLst>
            </p:cNvPr>
            <p:cNvGrpSpPr/>
            <p:nvPr/>
          </p:nvGrpSpPr>
          <p:grpSpPr>
            <a:xfrm>
              <a:off x="5132976" y="1660634"/>
              <a:ext cx="2758027" cy="3841538"/>
              <a:chOff x="5132976" y="1660634"/>
              <a:chExt cx="2758027" cy="3841538"/>
            </a:xfrm>
          </p:grpSpPr>
          <p:pic>
            <p:nvPicPr>
              <p:cNvPr id="36" name="Google Shape;1157;p88" descr="tree_plot.pdf">
                <a:extLst>
                  <a:ext uri="{FF2B5EF4-FFF2-40B4-BE49-F238E27FC236}">
                    <a16:creationId xmlns:a16="http://schemas.microsoft.com/office/drawing/2014/main" id="{346E657E-9AD4-8F48-8AB6-860F3AFD4ECF}"/>
                  </a:ext>
                </a:extLst>
              </p:cNvPr>
              <p:cNvPicPr preferRelativeResize="0"/>
              <p:nvPr/>
            </p:nvPicPr>
            <p:blipFill rotWithShape="1">
              <a:blip r:embed="rId3">
                <a:alphaModFix/>
              </a:blip>
              <a:srcRect/>
              <a:stretch/>
            </p:blipFill>
            <p:spPr>
              <a:xfrm>
                <a:off x="5132976" y="1660634"/>
                <a:ext cx="2758027" cy="3841538"/>
              </a:xfrm>
              <a:prstGeom prst="rect">
                <a:avLst/>
              </a:prstGeom>
              <a:noFill/>
              <a:ln>
                <a:noFill/>
              </a:ln>
            </p:spPr>
          </p:pic>
          <p:pic>
            <p:nvPicPr>
              <p:cNvPr id="37" name="Google Shape;1157;p88" descr="tree_plot.pdf">
                <a:extLst>
                  <a:ext uri="{FF2B5EF4-FFF2-40B4-BE49-F238E27FC236}">
                    <a16:creationId xmlns:a16="http://schemas.microsoft.com/office/drawing/2014/main" id="{7D10D79B-7780-2E44-BB16-4EF3E2BABA19}"/>
                  </a:ext>
                </a:extLst>
              </p:cNvPr>
              <p:cNvPicPr preferRelativeResize="0"/>
              <p:nvPr/>
            </p:nvPicPr>
            <p:blipFill rotWithShape="1">
              <a:blip r:embed="rId3">
                <a:alphaModFix/>
              </a:blip>
              <a:srcRect l="10055" t="68308" r="65815" b="22319"/>
              <a:stretch/>
            </p:blipFill>
            <p:spPr>
              <a:xfrm>
                <a:off x="5788800" y="2530800"/>
                <a:ext cx="666000" cy="378000"/>
              </a:xfrm>
              <a:prstGeom prst="rect">
                <a:avLst/>
              </a:prstGeom>
              <a:noFill/>
              <a:ln>
                <a:noFill/>
              </a:ln>
            </p:spPr>
          </p:pic>
        </p:grpSp>
        <p:pic>
          <p:nvPicPr>
            <p:cNvPr id="31" name="Google Shape;1157;p88" descr="tree_plot.pdf">
              <a:extLst>
                <a:ext uri="{FF2B5EF4-FFF2-40B4-BE49-F238E27FC236}">
                  <a16:creationId xmlns:a16="http://schemas.microsoft.com/office/drawing/2014/main" id="{DF83C93E-8A34-FA4E-B086-E67A10B51A90}"/>
                </a:ext>
              </a:extLst>
            </p:cNvPr>
            <p:cNvPicPr preferRelativeResize="0"/>
            <p:nvPr/>
          </p:nvPicPr>
          <p:blipFill rotWithShape="1">
            <a:blip r:embed="rId3">
              <a:alphaModFix/>
            </a:blip>
            <a:srcRect l="10055" t="68917" r="65815" b="22319"/>
            <a:stretch/>
          </p:blipFill>
          <p:spPr>
            <a:xfrm>
              <a:off x="6943607" y="3136058"/>
              <a:ext cx="666000" cy="353438"/>
            </a:xfrm>
            <a:prstGeom prst="rect">
              <a:avLst/>
            </a:prstGeom>
            <a:noFill/>
            <a:ln>
              <a:noFill/>
            </a:ln>
          </p:spPr>
        </p:pic>
        <p:pic>
          <p:nvPicPr>
            <p:cNvPr id="32" name="Google Shape;1157;p88" descr="tree_plot.pdf">
              <a:extLst>
                <a:ext uri="{FF2B5EF4-FFF2-40B4-BE49-F238E27FC236}">
                  <a16:creationId xmlns:a16="http://schemas.microsoft.com/office/drawing/2014/main" id="{F439C247-4501-C740-A475-5D2F8CA0A48D}"/>
                </a:ext>
              </a:extLst>
            </p:cNvPr>
            <p:cNvPicPr preferRelativeResize="0"/>
            <p:nvPr/>
          </p:nvPicPr>
          <p:blipFill rotWithShape="1">
            <a:blip r:embed="rId3">
              <a:alphaModFix/>
            </a:blip>
            <a:srcRect l="26065" t="84077" r="52197" b="8425"/>
            <a:stretch/>
          </p:blipFill>
          <p:spPr>
            <a:xfrm>
              <a:off x="6588224" y="3717621"/>
              <a:ext cx="619501" cy="306000"/>
            </a:xfrm>
            <a:prstGeom prst="rect">
              <a:avLst/>
            </a:prstGeom>
            <a:noFill/>
            <a:ln>
              <a:noFill/>
            </a:ln>
          </p:spPr>
        </p:pic>
        <p:pic>
          <p:nvPicPr>
            <p:cNvPr id="33" name="Google Shape;1157;p88" descr="tree_plot.pdf">
              <a:extLst>
                <a:ext uri="{FF2B5EF4-FFF2-40B4-BE49-F238E27FC236}">
                  <a16:creationId xmlns:a16="http://schemas.microsoft.com/office/drawing/2014/main" id="{88CC20F5-BEED-DC4C-A274-0BD5C5D14D1E}"/>
                </a:ext>
              </a:extLst>
            </p:cNvPr>
            <p:cNvPicPr preferRelativeResize="0"/>
            <p:nvPr/>
          </p:nvPicPr>
          <p:blipFill rotWithShape="1">
            <a:blip r:embed="rId3">
              <a:alphaModFix/>
            </a:blip>
            <a:srcRect l="26065" t="84077" r="52197" b="8425"/>
            <a:stretch/>
          </p:blipFill>
          <p:spPr>
            <a:xfrm>
              <a:off x="5436096" y="4293096"/>
              <a:ext cx="619501" cy="306000"/>
            </a:xfrm>
            <a:prstGeom prst="rect">
              <a:avLst/>
            </a:prstGeom>
            <a:noFill/>
            <a:ln>
              <a:noFill/>
            </a:ln>
          </p:spPr>
        </p:pic>
        <p:pic>
          <p:nvPicPr>
            <p:cNvPr id="34" name="Google Shape;1157;p88" descr="tree_plot.pdf">
              <a:extLst>
                <a:ext uri="{FF2B5EF4-FFF2-40B4-BE49-F238E27FC236}">
                  <a16:creationId xmlns:a16="http://schemas.microsoft.com/office/drawing/2014/main" id="{B43A0430-F10B-0A45-97C7-907D6B20DA42}"/>
                </a:ext>
              </a:extLst>
            </p:cNvPr>
            <p:cNvPicPr preferRelativeResize="0"/>
            <p:nvPr/>
          </p:nvPicPr>
          <p:blipFill rotWithShape="1">
            <a:blip r:embed="rId3">
              <a:alphaModFix/>
            </a:blip>
            <a:srcRect l="26065" t="84077" r="52197" b="8425"/>
            <a:stretch/>
          </p:blipFill>
          <p:spPr>
            <a:xfrm>
              <a:off x="6566334" y="4884376"/>
              <a:ext cx="619501" cy="306000"/>
            </a:xfrm>
            <a:prstGeom prst="rect">
              <a:avLst/>
            </a:prstGeom>
            <a:noFill/>
            <a:ln>
              <a:noFill/>
            </a:ln>
          </p:spPr>
        </p:pic>
        <p:pic>
          <p:nvPicPr>
            <p:cNvPr id="35" name="Google Shape;1157;p88" descr="tree_plot.pdf">
              <a:extLst>
                <a:ext uri="{FF2B5EF4-FFF2-40B4-BE49-F238E27FC236}">
                  <a16:creationId xmlns:a16="http://schemas.microsoft.com/office/drawing/2014/main" id="{F88BAB59-454F-8642-B5E5-5B0845C76232}"/>
                </a:ext>
              </a:extLst>
            </p:cNvPr>
            <p:cNvPicPr preferRelativeResize="0"/>
            <p:nvPr/>
          </p:nvPicPr>
          <p:blipFill rotWithShape="1">
            <a:blip r:embed="rId3">
              <a:alphaModFix/>
            </a:blip>
            <a:srcRect l="10055" t="68308" r="65815" b="22319"/>
            <a:stretch/>
          </p:blipFill>
          <p:spPr>
            <a:xfrm>
              <a:off x="5819929" y="4861634"/>
              <a:ext cx="666000" cy="378000"/>
            </a:xfrm>
            <a:prstGeom prst="rect">
              <a:avLst/>
            </a:prstGeom>
            <a:noFill/>
            <a:ln>
              <a:noFill/>
            </a:ln>
          </p:spPr>
        </p:pic>
      </p:grpSp>
      <p:sp>
        <p:nvSpPr>
          <p:cNvPr id="1256" name="Google Shape;1256;p92"/>
          <p:cNvSpPr txBox="1">
            <a:spLocks noGrp="1"/>
          </p:cNvSpPr>
          <p:nvPr>
            <p:ph type="title"/>
          </p:nvPr>
        </p:nvSpPr>
        <p:spPr>
          <a:prstGeom prst="rect">
            <a:avLst/>
          </a:prstGeom>
        </p:spPr>
        <p:txBody>
          <a:bodyPr spcFirstLastPara="1" vert="horz" wrap="square" lIns="41900" tIns="41900" rIns="41900" bIns="41900" rtlCol="0" anchor="ctr" anchorCtr="0">
            <a:noAutofit/>
          </a:bodyPr>
          <a:lstStyle/>
          <a:p>
            <a:r>
              <a:rPr lang="en"/>
              <a:t>Decision trees</a:t>
            </a:r>
            <a:endParaRPr/>
          </a:p>
        </p:txBody>
      </p:sp>
      <p:sp>
        <p:nvSpPr>
          <p:cNvPr id="1258" name="Google Shape;1258;p92"/>
          <p:cNvSpPr txBox="1"/>
          <p:nvPr/>
        </p:nvSpPr>
        <p:spPr>
          <a:xfrm>
            <a:off x="5670475" y="5341325"/>
            <a:ext cx="2883300" cy="261000"/>
          </a:xfrm>
          <a:prstGeom prst="rect">
            <a:avLst/>
          </a:prstGeom>
          <a:noFill/>
          <a:ln>
            <a:noFill/>
          </a:ln>
        </p:spPr>
        <p:txBody>
          <a:bodyPr spcFirstLastPara="1" wrap="square" lIns="91425" tIns="45700" rIns="91425" bIns="45700" anchor="t" anchorCtr="0">
            <a:noAutofit/>
          </a:bodyPr>
          <a:lstStyle/>
          <a:p>
            <a:r>
              <a:rPr lang="en" sz="1100">
                <a:solidFill>
                  <a:srgbClr val="000000"/>
                </a:solidFill>
                <a:latin typeface="Calibri"/>
                <a:ea typeface="Calibri"/>
                <a:cs typeface="Calibri"/>
                <a:sym typeface="Calibri"/>
              </a:rPr>
              <a:t>Slide courtesy: Martin Weigert, EPFL Lausanne</a:t>
            </a:r>
            <a:endParaRPr sz="1100"/>
          </a:p>
        </p:txBody>
      </p:sp>
      <p:grpSp>
        <p:nvGrpSpPr>
          <p:cNvPr id="1259" name="Google Shape;1259;p92"/>
          <p:cNvGrpSpPr/>
          <p:nvPr/>
        </p:nvGrpSpPr>
        <p:grpSpPr>
          <a:xfrm>
            <a:off x="632975" y="5538628"/>
            <a:ext cx="1775470" cy="333856"/>
            <a:chOff x="8870141" y="6255003"/>
            <a:chExt cx="2662273" cy="500609"/>
          </a:xfrm>
        </p:grpSpPr>
        <p:pic>
          <p:nvPicPr>
            <p:cNvPr id="1260" name="Google Shape;1260;p92"/>
            <p:cNvPicPr preferRelativeResize="0"/>
            <p:nvPr/>
          </p:nvPicPr>
          <p:blipFill rotWithShape="1">
            <a:blip r:embed="rId4">
              <a:alphaModFix/>
            </a:blip>
            <a:srcRect/>
            <a:stretch/>
          </p:blipFill>
          <p:spPr>
            <a:xfrm>
              <a:off x="8870141" y="6255003"/>
              <a:ext cx="543396" cy="500609"/>
            </a:xfrm>
            <a:prstGeom prst="rect">
              <a:avLst/>
            </a:prstGeom>
            <a:noFill/>
            <a:ln>
              <a:noFill/>
            </a:ln>
          </p:spPr>
        </p:pic>
        <p:sp>
          <p:nvSpPr>
            <p:cNvPr id="1261" name="Google Shape;1261;p92"/>
            <p:cNvSpPr txBox="1"/>
            <p:nvPr/>
          </p:nvSpPr>
          <p:spPr>
            <a:xfrm>
              <a:off x="9266814" y="6255003"/>
              <a:ext cx="2265600" cy="461400"/>
            </a:xfrm>
            <a:prstGeom prst="rect">
              <a:avLst/>
            </a:prstGeom>
            <a:noFill/>
            <a:ln>
              <a:noFill/>
            </a:ln>
          </p:spPr>
          <p:txBody>
            <a:bodyPr spcFirstLastPara="1" wrap="square" lIns="91425" tIns="45700" rIns="91425" bIns="45700" anchor="t" anchorCtr="0">
              <a:noAutofit/>
            </a:bodyPr>
            <a:lstStyle/>
            <a:p>
              <a:r>
                <a:rPr lang="en" sz="1400">
                  <a:solidFill>
                    <a:srgbClr val="595959"/>
                  </a:solidFill>
                  <a:latin typeface="Calibri"/>
                  <a:ea typeface="Calibri"/>
                  <a:cs typeface="Calibri"/>
                  <a:sym typeface="Calibri"/>
                </a:rPr>
                <a:t>@martweig</a:t>
              </a:r>
              <a:endParaRPr sz="1400">
                <a:solidFill>
                  <a:srgbClr val="595959"/>
                </a:solidFill>
                <a:latin typeface="Calibri"/>
                <a:ea typeface="Calibri"/>
                <a:cs typeface="Calibri"/>
                <a:sym typeface="Calibri"/>
              </a:endParaRPr>
            </a:p>
          </p:txBody>
        </p:sp>
      </p:grpSp>
      <p:pic>
        <p:nvPicPr>
          <p:cNvPr id="1262" name="Google Shape;1262;p92" descr="600px-Scikit_learn_logo_small.svg.png"/>
          <p:cNvPicPr preferRelativeResize="0"/>
          <p:nvPr/>
        </p:nvPicPr>
        <p:blipFill rotWithShape="1">
          <a:blip r:embed="rId5">
            <a:alphaModFix/>
          </a:blip>
          <a:srcRect/>
          <a:stretch/>
        </p:blipFill>
        <p:spPr>
          <a:xfrm>
            <a:off x="632982" y="5103614"/>
            <a:ext cx="808067" cy="435010"/>
          </a:xfrm>
          <a:prstGeom prst="rect">
            <a:avLst/>
          </a:prstGeom>
          <a:noFill/>
          <a:ln>
            <a:noFill/>
          </a:ln>
        </p:spPr>
      </p:pic>
      <p:sp>
        <p:nvSpPr>
          <p:cNvPr id="1263" name="Google Shape;1263;p92"/>
          <p:cNvSpPr txBox="1"/>
          <p:nvPr/>
        </p:nvSpPr>
        <p:spPr>
          <a:xfrm>
            <a:off x="1561879" y="5261270"/>
            <a:ext cx="1586100" cy="243600"/>
          </a:xfrm>
          <a:prstGeom prst="rect">
            <a:avLst/>
          </a:prstGeom>
          <a:noFill/>
          <a:ln>
            <a:noFill/>
          </a:ln>
        </p:spPr>
        <p:txBody>
          <a:bodyPr spcFirstLastPara="1" wrap="square" lIns="25400" tIns="25400" rIns="25400" bIns="25400" anchor="ctr" anchorCtr="0">
            <a:noAutofit/>
          </a:bodyPr>
          <a:lstStyle/>
          <a:p>
            <a:r>
              <a:rPr lang="en" sz="1250" u="sng">
                <a:solidFill>
                  <a:srgbClr val="000000"/>
                </a:solidFill>
                <a:latin typeface="Calibri"/>
                <a:ea typeface="Calibri"/>
                <a:cs typeface="Calibri"/>
                <a:sym typeface="Calibri"/>
              </a:rPr>
              <a:t>https://scikit-learn.org/</a:t>
            </a:r>
            <a:endParaRPr/>
          </a:p>
        </p:txBody>
      </p:sp>
      <p:pic>
        <p:nvPicPr>
          <p:cNvPr id="1264" name="Google Shape;1264;p92" descr="tree_scatter.png"/>
          <p:cNvPicPr preferRelativeResize="0"/>
          <p:nvPr/>
        </p:nvPicPr>
        <p:blipFill rotWithShape="1">
          <a:blip r:embed="rId6">
            <a:alphaModFix/>
          </a:blip>
          <a:srcRect/>
          <a:stretch/>
        </p:blipFill>
        <p:spPr>
          <a:xfrm>
            <a:off x="457201" y="2274570"/>
            <a:ext cx="4434839" cy="2734056"/>
          </a:xfrm>
          <a:prstGeom prst="rect">
            <a:avLst/>
          </a:prstGeom>
          <a:noFill/>
          <a:ln>
            <a:noFill/>
          </a:ln>
        </p:spPr>
      </p:pic>
      <p:sp>
        <p:nvSpPr>
          <p:cNvPr id="1265" name="Google Shape;1265;p92"/>
          <p:cNvSpPr/>
          <p:nvPr/>
        </p:nvSpPr>
        <p:spPr>
          <a:xfrm>
            <a:off x="2736455" y="3727934"/>
            <a:ext cx="98100" cy="99600"/>
          </a:xfrm>
          <a:prstGeom prst="ellipse">
            <a:avLst/>
          </a:prstGeom>
          <a:solidFill>
            <a:srgbClr val="70AD47"/>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66" name="Google Shape;1266;p92"/>
          <p:cNvSpPr/>
          <p:nvPr/>
        </p:nvSpPr>
        <p:spPr>
          <a:xfrm>
            <a:off x="973402" y="3946306"/>
            <a:ext cx="3453600" cy="630000"/>
          </a:xfrm>
          <a:prstGeom prst="rect">
            <a:avLst/>
          </a:prstGeom>
          <a:solidFill>
            <a:srgbClr val="FFFFFF">
              <a:alpha val="8039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68" name="Google Shape;1268;p92"/>
          <p:cNvSpPr/>
          <p:nvPr/>
        </p:nvSpPr>
        <p:spPr>
          <a:xfrm>
            <a:off x="5705428" y="2451820"/>
            <a:ext cx="808200" cy="5187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69" name="Google Shape;1269;p92"/>
          <p:cNvSpPr/>
          <p:nvPr/>
        </p:nvSpPr>
        <p:spPr>
          <a:xfrm>
            <a:off x="6878500" y="2933025"/>
            <a:ext cx="808200" cy="5901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70" name="Google Shape;1270;p92"/>
          <p:cNvSpPr/>
          <p:nvPr/>
        </p:nvSpPr>
        <p:spPr>
          <a:xfrm>
            <a:off x="6560075" y="3520776"/>
            <a:ext cx="808200" cy="6300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71" name="Google Shape;1271;p92"/>
          <p:cNvSpPr/>
          <p:nvPr/>
        </p:nvSpPr>
        <p:spPr>
          <a:xfrm>
            <a:off x="5340575" y="4101476"/>
            <a:ext cx="808200" cy="5901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72" name="Google Shape;1272;p92"/>
          <p:cNvSpPr/>
          <p:nvPr/>
        </p:nvSpPr>
        <p:spPr>
          <a:xfrm>
            <a:off x="5751875" y="4634750"/>
            <a:ext cx="808200" cy="6300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73" name="Google Shape;1273;p92"/>
          <p:cNvSpPr/>
          <p:nvPr/>
        </p:nvSpPr>
        <p:spPr>
          <a:xfrm>
            <a:off x="6560075" y="4634750"/>
            <a:ext cx="808200" cy="6300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74" name="Google Shape;1274;p92"/>
          <p:cNvSpPr/>
          <p:nvPr/>
        </p:nvSpPr>
        <p:spPr>
          <a:xfrm>
            <a:off x="3581700" y="2711925"/>
            <a:ext cx="845400" cy="1234200"/>
          </a:xfrm>
          <a:prstGeom prst="rect">
            <a:avLst/>
          </a:prstGeom>
          <a:solidFill>
            <a:srgbClr val="FFFFFF">
              <a:alpha val="8039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75" name="Google Shape;1275;p92"/>
          <p:cNvSpPr/>
          <p:nvPr/>
        </p:nvSpPr>
        <p:spPr>
          <a:xfrm>
            <a:off x="973400" y="2727100"/>
            <a:ext cx="2608200" cy="744900"/>
          </a:xfrm>
          <a:prstGeom prst="rect">
            <a:avLst/>
          </a:prstGeom>
          <a:solidFill>
            <a:srgbClr val="FFFFFF">
              <a:alpha val="8039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cxnSp>
        <p:nvCxnSpPr>
          <p:cNvPr id="1276" name="Google Shape;1276;p92"/>
          <p:cNvCxnSpPr/>
          <p:nvPr/>
        </p:nvCxnSpPr>
        <p:spPr>
          <a:xfrm rot="10800000" flipH="1">
            <a:off x="1726502" y="2733696"/>
            <a:ext cx="6900" cy="1978500"/>
          </a:xfrm>
          <a:prstGeom prst="straightConnector1">
            <a:avLst/>
          </a:prstGeom>
          <a:noFill/>
          <a:ln w="76200" cap="flat" cmpd="sng">
            <a:solidFill>
              <a:srgbClr val="70AD47"/>
            </a:solidFill>
            <a:prstDash val="dashDot"/>
            <a:miter lim="400000"/>
            <a:headEnd type="none" w="sm" len="sm"/>
            <a:tailEnd type="none" w="sm" len="sm"/>
          </a:ln>
        </p:spPr>
      </p:cxnSp>
      <p:sp>
        <p:nvSpPr>
          <p:cNvPr id="1277" name="Google Shape;1277;p92"/>
          <p:cNvSpPr/>
          <p:nvPr/>
        </p:nvSpPr>
        <p:spPr>
          <a:xfrm>
            <a:off x="973400" y="3463325"/>
            <a:ext cx="753000" cy="518700"/>
          </a:xfrm>
          <a:prstGeom prst="rect">
            <a:avLst/>
          </a:prstGeom>
          <a:solidFill>
            <a:srgbClr val="FFFFFF">
              <a:alpha val="8039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78" name="Google Shape;1278;p92"/>
          <p:cNvSpPr/>
          <p:nvPr/>
        </p:nvSpPr>
        <p:spPr>
          <a:xfrm>
            <a:off x="6115378" y="4137170"/>
            <a:ext cx="808200" cy="5187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0835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grpSp>
        <p:nvGrpSpPr>
          <p:cNvPr id="29" name="Group 28">
            <a:extLst>
              <a:ext uri="{FF2B5EF4-FFF2-40B4-BE49-F238E27FC236}">
                <a16:creationId xmlns:a16="http://schemas.microsoft.com/office/drawing/2014/main" id="{EA842A10-4D2A-4543-A668-2EDD2D932258}"/>
              </a:ext>
            </a:extLst>
          </p:cNvPr>
          <p:cNvGrpSpPr/>
          <p:nvPr/>
        </p:nvGrpSpPr>
        <p:grpSpPr>
          <a:xfrm>
            <a:off x="5134356" y="1657944"/>
            <a:ext cx="2758027" cy="3841538"/>
            <a:chOff x="5132976" y="1660634"/>
            <a:chExt cx="2758027" cy="3841538"/>
          </a:xfrm>
        </p:grpSpPr>
        <p:grpSp>
          <p:nvGrpSpPr>
            <p:cNvPr id="30" name="Group 29">
              <a:extLst>
                <a:ext uri="{FF2B5EF4-FFF2-40B4-BE49-F238E27FC236}">
                  <a16:creationId xmlns:a16="http://schemas.microsoft.com/office/drawing/2014/main" id="{F0AD425A-7508-B94B-ACCA-F1471EBE541A}"/>
                </a:ext>
              </a:extLst>
            </p:cNvPr>
            <p:cNvGrpSpPr/>
            <p:nvPr/>
          </p:nvGrpSpPr>
          <p:grpSpPr>
            <a:xfrm>
              <a:off x="5132976" y="1660634"/>
              <a:ext cx="2758027" cy="3841538"/>
              <a:chOff x="5132976" y="1660634"/>
              <a:chExt cx="2758027" cy="3841538"/>
            </a:xfrm>
          </p:grpSpPr>
          <p:pic>
            <p:nvPicPr>
              <p:cNvPr id="36" name="Google Shape;1157;p88" descr="tree_plot.pdf">
                <a:extLst>
                  <a:ext uri="{FF2B5EF4-FFF2-40B4-BE49-F238E27FC236}">
                    <a16:creationId xmlns:a16="http://schemas.microsoft.com/office/drawing/2014/main" id="{7A4B46F8-C5BB-894B-9049-8A0E1A60B7EF}"/>
                  </a:ext>
                </a:extLst>
              </p:cNvPr>
              <p:cNvPicPr preferRelativeResize="0"/>
              <p:nvPr/>
            </p:nvPicPr>
            <p:blipFill rotWithShape="1">
              <a:blip r:embed="rId3">
                <a:alphaModFix/>
              </a:blip>
              <a:srcRect/>
              <a:stretch/>
            </p:blipFill>
            <p:spPr>
              <a:xfrm>
                <a:off x="5132976" y="1660634"/>
                <a:ext cx="2758027" cy="3841538"/>
              </a:xfrm>
              <a:prstGeom prst="rect">
                <a:avLst/>
              </a:prstGeom>
              <a:noFill/>
              <a:ln>
                <a:noFill/>
              </a:ln>
            </p:spPr>
          </p:pic>
          <p:pic>
            <p:nvPicPr>
              <p:cNvPr id="37" name="Google Shape;1157;p88" descr="tree_plot.pdf">
                <a:extLst>
                  <a:ext uri="{FF2B5EF4-FFF2-40B4-BE49-F238E27FC236}">
                    <a16:creationId xmlns:a16="http://schemas.microsoft.com/office/drawing/2014/main" id="{51B6AB16-2230-944D-9BA9-381227CC6831}"/>
                  </a:ext>
                </a:extLst>
              </p:cNvPr>
              <p:cNvPicPr preferRelativeResize="0"/>
              <p:nvPr/>
            </p:nvPicPr>
            <p:blipFill rotWithShape="1">
              <a:blip r:embed="rId3">
                <a:alphaModFix/>
              </a:blip>
              <a:srcRect l="10055" t="68308" r="65815" b="22319"/>
              <a:stretch/>
            </p:blipFill>
            <p:spPr>
              <a:xfrm>
                <a:off x="5788800" y="2530800"/>
                <a:ext cx="666000" cy="378000"/>
              </a:xfrm>
              <a:prstGeom prst="rect">
                <a:avLst/>
              </a:prstGeom>
              <a:noFill/>
              <a:ln>
                <a:noFill/>
              </a:ln>
            </p:spPr>
          </p:pic>
        </p:grpSp>
        <p:pic>
          <p:nvPicPr>
            <p:cNvPr id="31" name="Google Shape;1157;p88" descr="tree_plot.pdf">
              <a:extLst>
                <a:ext uri="{FF2B5EF4-FFF2-40B4-BE49-F238E27FC236}">
                  <a16:creationId xmlns:a16="http://schemas.microsoft.com/office/drawing/2014/main" id="{E468FE61-AFA7-8F40-AF3D-6B8C909453FD}"/>
                </a:ext>
              </a:extLst>
            </p:cNvPr>
            <p:cNvPicPr preferRelativeResize="0"/>
            <p:nvPr/>
          </p:nvPicPr>
          <p:blipFill rotWithShape="1">
            <a:blip r:embed="rId3">
              <a:alphaModFix/>
            </a:blip>
            <a:srcRect l="10055" t="68917" r="65815" b="22319"/>
            <a:stretch/>
          </p:blipFill>
          <p:spPr>
            <a:xfrm>
              <a:off x="6943607" y="3136058"/>
              <a:ext cx="666000" cy="353438"/>
            </a:xfrm>
            <a:prstGeom prst="rect">
              <a:avLst/>
            </a:prstGeom>
            <a:noFill/>
            <a:ln>
              <a:noFill/>
            </a:ln>
          </p:spPr>
        </p:pic>
        <p:pic>
          <p:nvPicPr>
            <p:cNvPr id="32" name="Google Shape;1157;p88" descr="tree_plot.pdf">
              <a:extLst>
                <a:ext uri="{FF2B5EF4-FFF2-40B4-BE49-F238E27FC236}">
                  <a16:creationId xmlns:a16="http://schemas.microsoft.com/office/drawing/2014/main" id="{F2751427-2A19-904C-8E2D-FB865809EF80}"/>
                </a:ext>
              </a:extLst>
            </p:cNvPr>
            <p:cNvPicPr preferRelativeResize="0"/>
            <p:nvPr/>
          </p:nvPicPr>
          <p:blipFill rotWithShape="1">
            <a:blip r:embed="rId3">
              <a:alphaModFix/>
            </a:blip>
            <a:srcRect l="26065" t="84077" r="52197" b="8425"/>
            <a:stretch/>
          </p:blipFill>
          <p:spPr>
            <a:xfrm>
              <a:off x="6588224" y="3717621"/>
              <a:ext cx="619501" cy="306000"/>
            </a:xfrm>
            <a:prstGeom prst="rect">
              <a:avLst/>
            </a:prstGeom>
            <a:noFill/>
            <a:ln>
              <a:noFill/>
            </a:ln>
          </p:spPr>
        </p:pic>
        <p:pic>
          <p:nvPicPr>
            <p:cNvPr id="33" name="Google Shape;1157;p88" descr="tree_plot.pdf">
              <a:extLst>
                <a:ext uri="{FF2B5EF4-FFF2-40B4-BE49-F238E27FC236}">
                  <a16:creationId xmlns:a16="http://schemas.microsoft.com/office/drawing/2014/main" id="{D6B6E09A-0C51-B54B-A017-6CD0BFE85DA2}"/>
                </a:ext>
              </a:extLst>
            </p:cNvPr>
            <p:cNvPicPr preferRelativeResize="0"/>
            <p:nvPr/>
          </p:nvPicPr>
          <p:blipFill rotWithShape="1">
            <a:blip r:embed="rId3">
              <a:alphaModFix/>
            </a:blip>
            <a:srcRect l="26065" t="84077" r="52197" b="8425"/>
            <a:stretch/>
          </p:blipFill>
          <p:spPr>
            <a:xfrm>
              <a:off x="5436096" y="4293096"/>
              <a:ext cx="619501" cy="306000"/>
            </a:xfrm>
            <a:prstGeom prst="rect">
              <a:avLst/>
            </a:prstGeom>
            <a:noFill/>
            <a:ln>
              <a:noFill/>
            </a:ln>
          </p:spPr>
        </p:pic>
        <p:pic>
          <p:nvPicPr>
            <p:cNvPr id="34" name="Google Shape;1157;p88" descr="tree_plot.pdf">
              <a:extLst>
                <a:ext uri="{FF2B5EF4-FFF2-40B4-BE49-F238E27FC236}">
                  <a16:creationId xmlns:a16="http://schemas.microsoft.com/office/drawing/2014/main" id="{EBBD2241-76C4-3348-85D1-B5A10251A890}"/>
                </a:ext>
              </a:extLst>
            </p:cNvPr>
            <p:cNvPicPr preferRelativeResize="0"/>
            <p:nvPr/>
          </p:nvPicPr>
          <p:blipFill rotWithShape="1">
            <a:blip r:embed="rId3">
              <a:alphaModFix/>
            </a:blip>
            <a:srcRect l="26065" t="84077" r="52197" b="8425"/>
            <a:stretch/>
          </p:blipFill>
          <p:spPr>
            <a:xfrm>
              <a:off x="6566334" y="4884376"/>
              <a:ext cx="619501" cy="306000"/>
            </a:xfrm>
            <a:prstGeom prst="rect">
              <a:avLst/>
            </a:prstGeom>
            <a:noFill/>
            <a:ln>
              <a:noFill/>
            </a:ln>
          </p:spPr>
        </p:pic>
        <p:pic>
          <p:nvPicPr>
            <p:cNvPr id="35" name="Google Shape;1157;p88" descr="tree_plot.pdf">
              <a:extLst>
                <a:ext uri="{FF2B5EF4-FFF2-40B4-BE49-F238E27FC236}">
                  <a16:creationId xmlns:a16="http://schemas.microsoft.com/office/drawing/2014/main" id="{68F5EF81-FB17-6842-A473-C46F122A980D}"/>
                </a:ext>
              </a:extLst>
            </p:cNvPr>
            <p:cNvPicPr preferRelativeResize="0"/>
            <p:nvPr/>
          </p:nvPicPr>
          <p:blipFill rotWithShape="1">
            <a:blip r:embed="rId3">
              <a:alphaModFix/>
            </a:blip>
            <a:srcRect l="10055" t="68308" r="65815" b="22319"/>
            <a:stretch/>
          </p:blipFill>
          <p:spPr>
            <a:xfrm>
              <a:off x="5819929" y="4861634"/>
              <a:ext cx="666000" cy="378000"/>
            </a:xfrm>
            <a:prstGeom prst="rect">
              <a:avLst/>
            </a:prstGeom>
            <a:noFill/>
            <a:ln>
              <a:noFill/>
            </a:ln>
          </p:spPr>
        </p:pic>
      </p:grpSp>
      <p:sp>
        <p:nvSpPr>
          <p:cNvPr id="1283" name="Google Shape;1283;p93"/>
          <p:cNvSpPr txBox="1">
            <a:spLocks noGrp="1"/>
          </p:cNvSpPr>
          <p:nvPr>
            <p:ph type="title"/>
          </p:nvPr>
        </p:nvSpPr>
        <p:spPr>
          <a:prstGeom prst="rect">
            <a:avLst/>
          </a:prstGeom>
        </p:spPr>
        <p:txBody>
          <a:bodyPr spcFirstLastPara="1" vert="horz" wrap="square" lIns="41900" tIns="41900" rIns="41900" bIns="41900" rtlCol="0" anchor="ctr" anchorCtr="0">
            <a:noAutofit/>
          </a:bodyPr>
          <a:lstStyle/>
          <a:p>
            <a:r>
              <a:rPr lang="en"/>
              <a:t>Decision trees</a:t>
            </a:r>
            <a:endParaRPr/>
          </a:p>
        </p:txBody>
      </p:sp>
      <p:sp>
        <p:nvSpPr>
          <p:cNvPr id="1285" name="Google Shape;1285;p93"/>
          <p:cNvSpPr txBox="1"/>
          <p:nvPr/>
        </p:nvSpPr>
        <p:spPr>
          <a:xfrm>
            <a:off x="5670475" y="5341325"/>
            <a:ext cx="2883300" cy="261000"/>
          </a:xfrm>
          <a:prstGeom prst="rect">
            <a:avLst/>
          </a:prstGeom>
          <a:noFill/>
          <a:ln>
            <a:noFill/>
          </a:ln>
        </p:spPr>
        <p:txBody>
          <a:bodyPr spcFirstLastPara="1" wrap="square" lIns="91425" tIns="45700" rIns="91425" bIns="45700" anchor="t" anchorCtr="0">
            <a:noAutofit/>
          </a:bodyPr>
          <a:lstStyle/>
          <a:p>
            <a:r>
              <a:rPr lang="en" sz="1100">
                <a:solidFill>
                  <a:srgbClr val="000000"/>
                </a:solidFill>
                <a:latin typeface="Calibri"/>
                <a:ea typeface="Calibri"/>
                <a:cs typeface="Calibri"/>
                <a:sym typeface="Calibri"/>
              </a:rPr>
              <a:t>Slide courtesy: Martin Weigert, EPFL Lausanne</a:t>
            </a:r>
            <a:endParaRPr sz="1100"/>
          </a:p>
        </p:txBody>
      </p:sp>
      <p:grpSp>
        <p:nvGrpSpPr>
          <p:cNvPr id="1286" name="Google Shape;1286;p93"/>
          <p:cNvGrpSpPr/>
          <p:nvPr/>
        </p:nvGrpSpPr>
        <p:grpSpPr>
          <a:xfrm>
            <a:off x="632975" y="5538628"/>
            <a:ext cx="1775470" cy="333856"/>
            <a:chOff x="8870141" y="6255003"/>
            <a:chExt cx="2662273" cy="500609"/>
          </a:xfrm>
        </p:grpSpPr>
        <p:pic>
          <p:nvPicPr>
            <p:cNvPr id="1287" name="Google Shape;1287;p93"/>
            <p:cNvPicPr preferRelativeResize="0"/>
            <p:nvPr/>
          </p:nvPicPr>
          <p:blipFill rotWithShape="1">
            <a:blip r:embed="rId4">
              <a:alphaModFix/>
            </a:blip>
            <a:srcRect/>
            <a:stretch/>
          </p:blipFill>
          <p:spPr>
            <a:xfrm>
              <a:off x="8870141" y="6255003"/>
              <a:ext cx="543396" cy="500609"/>
            </a:xfrm>
            <a:prstGeom prst="rect">
              <a:avLst/>
            </a:prstGeom>
            <a:noFill/>
            <a:ln>
              <a:noFill/>
            </a:ln>
          </p:spPr>
        </p:pic>
        <p:sp>
          <p:nvSpPr>
            <p:cNvPr id="1288" name="Google Shape;1288;p93"/>
            <p:cNvSpPr txBox="1"/>
            <p:nvPr/>
          </p:nvSpPr>
          <p:spPr>
            <a:xfrm>
              <a:off x="9266814" y="6255003"/>
              <a:ext cx="2265600" cy="461400"/>
            </a:xfrm>
            <a:prstGeom prst="rect">
              <a:avLst/>
            </a:prstGeom>
            <a:noFill/>
            <a:ln>
              <a:noFill/>
            </a:ln>
          </p:spPr>
          <p:txBody>
            <a:bodyPr spcFirstLastPara="1" wrap="square" lIns="91425" tIns="45700" rIns="91425" bIns="45700" anchor="t" anchorCtr="0">
              <a:noAutofit/>
            </a:bodyPr>
            <a:lstStyle/>
            <a:p>
              <a:r>
                <a:rPr lang="en" sz="1400">
                  <a:solidFill>
                    <a:srgbClr val="595959"/>
                  </a:solidFill>
                  <a:latin typeface="Calibri"/>
                  <a:ea typeface="Calibri"/>
                  <a:cs typeface="Calibri"/>
                  <a:sym typeface="Calibri"/>
                </a:rPr>
                <a:t>@martweig</a:t>
              </a:r>
              <a:endParaRPr sz="1400">
                <a:solidFill>
                  <a:srgbClr val="595959"/>
                </a:solidFill>
                <a:latin typeface="Calibri"/>
                <a:ea typeface="Calibri"/>
                <a:cs typeface="Calibri"/>
                <a:sym typeface="Calibri"/>
              </a:endParaRPr>
            </a:p>
          </p:txBody>
        </p:sp>
      </p:grpSp>
      <p:pic>
        <p:nvPicPr>
          <p:cNvPr id="1289" name="Google Shape;1289;p93" descr="600px-Scikit_learn_logo_small.svg.png"/>
          <p:cNvPicPr preferRelativeResize="0"/>
          <p:nvPr/>
        </p:nvPicPr>
        <p:blipFill rotWithShape="1">
          <a:blip r:embed="rId5">
            <a:alphaModFix/>
          </a:blip>
          <a:srcRect/>
          <a:stretch/>
        </p:blipFill>
        <p:spPr>
          <a:xfrm>
            <a:off x="632982" y="5103614"/>
            <a:ext cx="808067" cy="435010"/>
          </a:xfrm>
          <a:prstGeom prst="rect">
            <a:avLst/>
          </a:prstGeom>
          <a:noFill/>
          <a:ln>
            <a:noFill/>
          </a:ln>
        </p:spPr>
      </p:pic>
      <p:sp>
        <p:nvSpPr>
          <p:cNvPr id="1290" name="Google Shape;1290;p93"/>
          <p:cNvSpPr txBox="1"/>
          <p:nvPr/>
        </p:nvSpPr>
        <p:spPr>
          <a:xfrm>
            <a:off x="1561879" y="5261270"/>
            <a:ext cx="1586100" cy="243600"/>
          </a:xfrm>
          <a:prstGeom prst="rect">
            <a:avLst/>
          </a:prstGeom>
          <a:noFill/>
          <a:ln>
            <a:noFill/>
          </a:ln>
        </p:spPr>
        <p:txBody>
          <a:bodyPr spcFirstLastPara="1" wrap="square" lIns="25400" tIns="25400" rIns="25400" bIns="25400" anchor="ctr" anchorCtr="0">
            <a:noAutofit/>
          </a:bodyPr>
          <a:lstStyle/>
          <a:p>
            <a:r>
              <a:rPr lang="en" sz="1250" u="sng">
                <a:solidFill>
                  <a:srgbClr val="000000"/>
                </a:solidFill>
                <a:latin typeface="Calibri"/>
                <a:ea typeface="Calibri"/>
                <a:cs typeface="Calibri"/>
                <a:sym typeface="Calibri"/>
              </a:rPr>
              <a:t>https://scikit-learn.org/</a:t>
            </a:r>
            <a:endParaRPr/>
          </a:p>
        </p:txBody>
      </p:sp>
      <p:pic>
        <p:nvPicPr>
          <p:cNvPr id="1291" name="Google Shape;1291;p93" descr="tree_scatter.png"/>
          <p:cNvPicPr preferRelativeResize="0"/>
          <p:nvPr/>
        </p:nvPicPr>
        <p:blipFill rotWithShape="1">
          <a:blip r:embed="rId6">
            <a:alphaModFix/>
          </a:blip>
          <a:srcRect/>
          <a:stretch/>
        </p:blipFill>
        <p:spPr>
          <a:xfrm>
            <a:off x="457201" y="2274570"/>
            <a:ext cx="4434839" cy="2734056"/>
          </a:xfrm>
          <a:prstGeom prst="rect">
            <a:avLst/>
          </a:prstGeom>
          <a:noFill/>
          <a:ln>
            <a:noFill/>
          </a:ln>
        </p:spPr>
      </p:pic>
      <p:sp>
        <p:nvSpPr>
          <p:cNvPr id="1292" name="Google Shape;1292;p93"/>
          <p:cNvSpPr/>
          <p:nvPr/>
        </p:nvSpPr>
        <p:spPr>
          <a:xfrm>
            <a:off x="2736455" y="3727934"/>
            <a:ext cx="98100" cy="99600"/>
          </a:xfrm>
          <a:prstGeom prst="ellipse">
            <a:avLst/>
          </a:prstGeom>
          <a:solidFill>
            <a:srgbClr val="70AD47"/>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93" name="Google Shape;1293;p93"/>
          <p:cNvSpPr/>
          <p:nvPr/>
        </p:nvSpPr>
        <p:spPr>
          <a:xfrm>
            <a:off x="973402" y="3946306"/>
            <a:ext cx="3453600" cy="630000"/>
          </a:xfrm>
          <a:prstGeom prst="rect">
            <a:avLst/>
          </a:prstGeom>
          <a:solidFill>
            <a:srgbClr val="FFFFFF">
              <a:alpha val="8039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95" name="Google Shape;1295;p93"/>
          <p:cNvSpPr/>
          <p:nvPr/>
        </p:nvSpPr>
        <p:spPr>
          <a:xfrm>
            <a:off x="5705428" y="2451820"/>
            <a:ext cx="808200" cy="5187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96" name="Google Shape;1296;p93"/>
          <p:cNvSpPr/>
          <p:nvPr/>
        </p:nvSpPr>
        <p:spPr>
          <a:xfrm>
            <a:off x="6878500" y="2933025"/>
            <a:ext cx="808200" cy="5901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97" name="Google Shape;1297;p93"/>
          <p:cNvSpPr/>
          <p:nvPr/>
        </p:nvSpPr>
        <p:spPr>
          <a:xfrm>
            <a:off x="6560075" y="3520776"/>
            <a:ext cx="808200" cy="6300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98" name="Google Shape;1298;p93"/>
          <p:cNvSpPr/>
          <p:nvPr/>
        </p:nvSpPr>
        <p:spPr>
          <a:xfrm>
            <a:off x="5340575" y="4101476"/>
            <a:ext cx="808200" cy="5901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299" name="Google Shape;1299;p93"/>
          <p:cNvSpPr/>
          <p:nvPr/>
        </p:nvSpPr>
        <p:spPr>
          <a:xfrm>
            <a:off x="5751875" y="4634750"/>
            <a:ext cx="808200" cy="6300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300" name="Google Shape;1300;p93"/>
          <p:cNvSpPr/>
          <p:nvPr/>
        </p:nvSpPr>
        <p:spPr>
          <a:xfrm>
            <a:off x="6560075" y="4634750"/>
            <a:ext cx="808200" cy="6300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301" name="Google Shape;1301;p93"/>
          <p:cNvSpPr/>
          <p:nvPr/>
        </p:nvSpPr>
        <p:spPr>
          <a:xfrm>
            <a:off x="3581700" y="2711925"/>
            <a:ext cx="845400" cy="1234200"/>
          </a:xfrm>
          <a:prstGeom prst="rect">
            <a:avLst/>
          </a:prstGeom>
          <a:solidFill>
            <a:srgbClr val="FFFFFF">
              <a:alpha val="8039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302" name="Google Shape;1302;p93"/>
          <p:cNvSpPr/>
          <p:nvPr/>
        </p:nvSpPr>
        <p:spPr>
          <a:xfrm>
            <a:off x="973400" y="2727100"/>
            <a:ext cx="2608200" cy="744900"/>
          </a:xfrm>
          <a:prstGeom prst="rect">
            <a:avLst/>
          </a:prstGeom>
          <a:solidFill>
            <a:srgbClr val="FFFFFF">
              <a:alpha val="8039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303" name="Google Shape;1303;p93"/>
          <p:cNvSpPr/>
          <p:nvPr/>
        </p:nvSpPr>
        <p:spPr>
          <a:xfrm>
            <a:off x="973400" y="3463325"/>
            <a:ext cx="753000" cy="518700"/>
          </a:xfrm>
          <a:prstGeom prst="rect">
            <a:avLst/>
          </a:prstGeom>
          <a:solidFill>
            <a:srgbClr val="FFFFFF">
              <a:alpha val="8039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cxnSp>
        <p:nvCxnSpPr>
          <p:cNvPr id="1304" name="Google Shape;1304;p93"/>
          <p:cNvCxnSpPr/>
          <p:nvPr/>
        </p:nvCxnSpPr>
        <p:spPr>
          <a:xfrm rot="10800000" flipH="1">
            <a:off x="2640902" y="2733696"/>
            <a:ext cx="6900" cy="1978500"/>
          </a:xfrm>
          <a:prstGeom prst="straightConnector1">
            <a:avLst/>
          </a:prstGeom>
          <a:noFill/>
          <a:ln w="76200" cap="flat" cmpd="sng">
            <a:solidFill>
              <a:srgbClr val="70AD47"/>
            </a:solidFill>
            <a:prstDash val="dashDot"/>
            <a:miter lim="400000"/>
            <a:headEnd type="none" w="sm" len="sm"/>
            <a:tailEnd type="none" w="sm" len="sm"/>
          </a:ln>
        </p:spPr>
      </p:cxnSp>
      <p:sp>
        <p:nvSpPr>
          <p:cNvPr id="1305" name="Google Shape;1305;p93"/>
          <p:cNvSpPr/>
          <p:nvPr/>
        </p:nvSpPr>
        <p:spPr>
          <a:xfrm>
            <a:off x="1726400" y="3463325"/>
            <a:ext cx="927600" cy="518700"/>
          </a:xfrm>
          <a:prstGeom prst="rect">
            <a:avLst/>
          </a:prstGeom>
          <a:solidFill>
            <a:srgbClr val="FFFFFF">
              <a:alpha val="8039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90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grpSp>
        <p:nvGrpSpPr>
          <p:cNvPr id="36" name="Group 35">
            <a:extLst>
              <a:ext uri="{FF2B5EF4-FFF2-40B4-BE49-F238E27FC236}">
                <a16:creationId xmlns:a16="http://schemas.microsoft.com/office/drawing/2014/main" id="{FC14CE91-ECE9-9542-A2CE-2A495A0E0FD5}"/>
              </a:ext>
            </a:extLst>
          </p:cNvPr>
          <p:cNvGrpSpPr/>
          <p:nvPr/>
        </p:nvGrpSpPr>
        <p:grpSpPr>
          <a:xfrm>
            <a:off x="5134356" y="1657944"/>
            <a:ext cx="2758027" cy="3841538"/>
            <a:chOff x="5132976" y="1660634"/>
            <a:chExt cx="2758027" cy="3841538"/>
          </a:xfrm>
        </p:grpSpPr>
        <p:grpSp>
          <p:nvGrpSpPr>
            <p:cNvPr id="37" name="Group 36">
              <a:extLst>
                <a:ext uri="{FF2B5EF4-FFF2-40B4-BE49-F238E27FC236}">
                  <a16:creationId xmlns:a16="http://schemas.microsoft.com/office/drawing/2014/main" id="{032AA80A-4E56-694A-B307-94CEA9282E81}"/>
                </a:ext>
              </a:extLst>
            </p:cNvPr>
            <p:cNvGrpSpPr/>
            <p:nvPr/>
          </p:nvGrpSpPr>
          <p:grpSpPr>
            <a:xfrm>
              <a:off x="5132976" y="1660634"/>
              <a:ext cx="2758027" cy="3841538"/>
              <a:chOff x="5132976" y="1660634"/>
              <a:chExt cx="2758027" cy="3841538"/>
            </a:xfrm>
          </p:grpSpPr>
          <p:pic>
            <p:nvPicPr>
              <p:cNvPr id="43" name="Google Shape;1157;p88" descr="tree_plot.pdf">
                <a:extLst>
                  <a:ext uri="{FF2B5EF4-FFF2-40B4-BE49-F238E27FC236}">
                    <a16:creationId xmlns:a16="http://schemas.microsoft.com/office/drawing/2014/main" id="{8515276B-D866-1B4C-965B-72FAC6044283}"/>
                  </a:ext>
                </a:extLst>
              </p:cNvPr>
              <p:cNvPicPr preferRelativeResize="0"/>
              <p:nvPr/>
            </p:nvPicPr>
            <p:blipFill rotWithShape="1">
              <a:blip r:embed="rId3">
                <a:alphaModFix/>
              </a:blip>
              <a:srcRect/>
              <a:stretch/>
            </p:blipFill>
            <p:spPr>
              <a:xfrm>
                <a:off x="5132976" y="1660634"/>
                <a:ext cx="2758027" cy="3841538"/>
              </a:xfrm>
              <a:prstGeom prst="rect">
                <a:avLst/>
              </a:prstGeom>
              <a:noFill/>
              <a:ln>
                <a:noFill/>
              </a:ln>
            </p:spPr>
          </p:pic>
          <p:pic>
            <p:nvPicPr>
              <p:cNvPr id="44" name="Google Shape;1157;p88" descr="tree_plot.pdf">
                <a:extLst>
                  <a:ext uri="{FF2B5EF4-FFF2-40B4-BE49-F238E27FC236}">
                    <a16:creationId xmlns:a16="http://schemas.microsoft.com/office/drawing/2014/main" id="{63DAACCC-4062-F648-8F23-9E514ABDACB0}"/>
                  </a:ext>
                </a:extLst>
              </p:cNvPr>
              <p:cNvPicPr preferRelativeResize="0"/>
              <p:nvPr/>
            </p:nvPicPr>
            <p:blipFill rotWithShape="1">
              <a:blip r:embed="rId3">
                <a:alphaModFix/>
              </a:blip>
              <a:srcRect l="10055" t="68308" r="65815" b="22319"/>
              <a:stretch/>
            </p:blipFill>
            <p:spPr>
              <a:xfrm>
                <a:off x="5788800" y="2530800"/>
                <a:ext cx="666000" cy="378000"/>
              </a:xfrm>
              <a:prstGeom prst="rect">
                <a:avLst/>
              </a:prstGeom>
              <a:noFill/>
              <a:ln>
                <a:noFill/>
              </a:ln>
            </p:spPr>
          </p:pic>
        </p:grpSp>
        <p:pic>
          <p:nvPicPr>
            <p:cNvPr id="38" name="Google Shape;1157;p88" descr="tree_plot.pdf">
              <a:extLst>
                <a:ext uri="{FF2B5EF4-FFF2-40B4-BE49-F238E27FC236}">
                  <a16:creationId xmlns:a16="http://schemas.microsoft.com/office/drawing/2014/main" id="{20435FE5-889B-8F49-BF3A-C9D7391C64B5}"/>
                </a:ext>
              </a:extLst>
            </p:cNvPr>
            <p:cNvPicPr preferRelativeResize="0"/>
            <p:nvPr/>
          </p:nvPicPr>
          <p:blipFill rotWithShape="1">
            <a:blip r:embed="rId3">
              <a:alphaModFix/>
            </a:blip>
            <a:srcRect l="10055" t="68917" r="65815" b="22319"/>
            <a:stretch/>
          </p:blipFill>
          <p:spPr>
            <a:xfrm>
              <a:off x="6943607" y="3136058"/>
              <a:ext cx="666000" cy="353438"/>
            </a:xfrm>
            <a:prstGeom prst="rect">
              <a:avLst/>
            </a:prstGeom>
            <a:noFill/>
            <a:ln>
              <a:noFill/>
            </a:ln>
          </p:spPr>
        </p:pic>
        <p:pic>
          <p:nvPicPr>
            <p:cNvPr id="39" name="Google Shape;1157;p88" descr="tree_plot.pdf">
              <a:extLst>
                <a:ext uri="{FF2B5EF4-FFF2-40B4-BE49-F238E27FC236}">
                  <a16:creationId xmlns:a16="http://schemas.microsoft.com/office/drawing/2014/main" id="{F4D6C40E-CBBC-8C41-8030-F69F27A307A2}"/>
                </a:ext>
              </a:extLst>
            </p:cNvPr>
            <p:cNvPicPr preferRelativeResize="0"/>
            <p:nvPr/>
          </p:nvPicPr>
          <p:blipFill rotWithShape="1">
            <a:blip r:embed="rId3">
              <a:alphaModFix/>
            </a:blip>
            <a:srcRect l="26065" t="84077" r="52197" b="8425"/>
            <a:stretch/>
          </p:blipFill>
          <p:spPr>
            <a:xfrm>
              <a:off x="6588224" y="3717621"/>
              <a:ext cx="619501" cy="306000"/>
            </a:xfrm>
            <a:prstGeom prst="rect">
              <a:avLst/>
            </a:prstGeom>
            <a:noFill/>
            <a:ln>
              <a:noFill/>
            </a:ln>
          </p:spPr>
        </p:pic>
        <p:pic>
          <p:nvPicPr>
            <p:cNvPr id="40" name="Google Shape;1157;p88" descr="tree_plot.pdf">
              <a:extLst>
                <a:ext uri="{FF2B5EF4-FFF2-40B4-BE49-F238E27FC236}">
                  <a16:creationId xmlns:a16="http://schemas.microsoft.com/office/drawing/2014/main" id="{2BBFF18A-881E-CB47-A93C-15BBE87E57D6}"/>
                </a:ext>
              </a:extLst>
            </p:cNvPr>
            <p:cNvPicPr preferRelativeResize="0"/>
            <p:nvPr/>
          </p:nvPicPr>
          <p:blipFill rotWithShape="1">
            <a:blip r:embed="rId3">
              <a:alphaModFix/>
            </a:blip>
            <a:srcRect l="26065" t="84077" r="52197" b="8425"/>
            <a:stretch/>
          </p:blipFill>
          <p:spPr>
            <a:xfrm>
              <a:off x="5436096" y="4293096"/>
              <a:ext cx="619501" cy="306000"/>
            </a:xfrm>
            <a:prstGeom prst="rect">
              <a:avLst/>
            </a:prstGeom>
            <a:noFill/>
            <a:ln>
              <a:noFill/>
            </a:ln>
          </p:spPr>
        </p:pic>
        <p:pic>
          <p:nvPicPr>
            <p:cNvPr id="41" name="Google Shape;1157;p88" descr="tree_plot.pdf">
              <a:extLst>
                <a:ext uri="{FF2B5EF4-FFF2-40B4-BE49-F238E27FC236}">
                  <a16:creationId xmlns:a16="http://schemas.microsoft.com/office/drawing/2014/main" id="{34B404BD-ACF5-954A-B6A8-0D7181ED2E5A}"/>
                </a:ext>
              </a:extLst>
            </p:cNvPr>
            <p:cNvPicPr preferRelativeResize="0"/>
            <p:nvPr/>
          </p:nvPicPr>
          <p:blipFill rotWithShape="1">
            <a:blip r:embed="rId3">
              <a:alphaModFix/>
            </a:blip>
            <a:srcRect l="26065" t="84077" r="52197" b="8425"/>
            <a:stretch/>
          </p:blipFill>
          <p:spPr>
            <a:xfrm>
              <a:off x="6566334" y="4884376"/>
              <a:ext cx="619501" cy="306000"/>
            </a:xfrm>
            <a:prstGeom prst="rect">
              <a:avLst/>
            </a:prstGeom>
            <a:noFill/>
            <a:ln>
              <a:noFill/>
            </a:ln>
          </p:spPr>
        </p:pic>
        <p:pic>
          <p:nvPicPr>
            <p:cNvPr id="42" name="Google Shape;1157;p88" descr="tree_plot.pdf">
              <a:extLst>
                <a:ext uri="{FF2B5EF4-FFF2-40B4-BE49-F238E27FC236}">
                  <a16:creationId xmlns:a16="http://schemas.microsoft.com/office/drawing/2014/main" id="{3479B649-DCD7-5745-AFCF-24B2ED97CFCD}"/>
                </a:ext>
              </a:extLst>
            </p:cNvPr>
            <p:cNvPicPr preferRelativeResize="0"/>
            <p:nvPr/>
          </p:nvPicPr>
          <p:blipFill rotWithShape="1">
            <a:blip r:embed="rId3">
              <a:alphaModFix/>
            </a:blip>
            <a:srcRect l="10055" t="68308" r="65815" b="22319"/>
            <a:stretch/>
          </p:blipFill>
          <p:spPr>
            <a:xfrm>
              <a:off x="5819929" y="4861634"/>
              <a:ext cx="666000" cy="378000"/>
            </a:xfrm>
            <a:prstGeom prst="rect">
              <a:avLst/>
            </a:prstGeom>
            <a:noFill/>
            <a:ln>
              <a:noFill/>
            </a:ln>
          </p:spPr>
        </p:pic>
      </p:grpSp>
      <p:sp>
        <p:nvSpPr>
          <p:cNvPr id="1310" name="Google Shape;1310;p94"/>
          <p:cNvSpPr txBox="1">
            <a:spLocks noGrp="1"/>
          </p:cNvSpPr>
          <p:nvPr>
            <p:ph type="title"/>
          </p:nvPr>
        </p:nvSpPr>
        <p:spPr>
          <a:prstGeom prst="rect">
            <a:avLst/>
          </a:prstGeom>
        </p:spPr>
        <p:txBody>
          <a:bodyPr spcFirstLastPara="1" vert="horz" wrap="square" lIns="41900" tIns="41900" rIns="41900" bIns="41900" rtlCol="0" anchor="ctr" anchorCtr="0">
            <a:noAutofit/>
          </a:bodyPr>
          <a:lstStyle/>
          <a:p>
            <a:r>
              <a:rPr lang="en"/>
              <a:t>Decision trees</a:t>
            </a:r>
            <a:endParaRPr/>
          </a:p>
        </p:txBody>
      </p:sp>
      <p:sp>
        <p:nvSpPr>
          <p:cNvPr id="1312" name="Google Shape;1312;p94"/>
          <p:cNvSpPr txBox="1"/>
          <p:nvPr/>
        </p:nvSpPr>
        <p:spPr>
          <a:xfrm>
            <a:off x="5670475" y="5341325"/>
            <a:ext cx="2883300" cy="261000"/>
          </a:xfrm>
          <a:prstGeom prst="rect">
            <a:avLst/>
          </a:prstGeom>
          <a:noFill/>
          <a:ln>
            <a:noFill/>
          </a:ln>
        </p:spPr>
        <p:txBody>
          <a:bodyPr spcFirstLastPara="1" wrap="square" lIns="91425" tIns="45700" rIns="91425" bIns="45700" anchor="t" anchorCtr="0">
            <a:noAutofit/>
          </a:bodyPr>
          <a:lstStyle/>
          <a:p>
            <a:r>
              <a:rPr lang="en" sz="1100">
                <a:solidFill>
                  <a:srgbClr val="000000"/>
                </a:solidFill>
                <a:latin typeface="Calibri"/>
                <a:ea typeface="Calibri"/>
                <a:cs typeface="Calibri"/>
                <a:sym typeface="Calibri"/>
              </a:rPr>
              <a:t>Slide courtesy: Martin Weigert, EPFL Lausanne</a:t>
            </a:r>
            <a:endParaRPr sz="1100"/>
          </a:p>
        </p:txBody>
      </p:sp>
      <p:grpSp>
        <p:nvGrpSpPr>
          <p:cNvPr id="1313" name="Google Shape;1313;p94"/>
          <p:cNvGrpSpPr/>
          <p:nvPr/>
        </p:nvGrpSpPr>
        <p:grpSpPr>
          <a:xfrm>
            <a:off x="632975" y="5538628"/>
            <a:ext cx="1775470" cy="333856"/>
            <a:chOff x="8870141" y="6255003"/>
            <a:chExt cx="2662273" cy="500609"/>
          </a:xfrm>
        </p:grpSpPr>
        <p:pic>
          <p:nvPicPr>
            <p:cNvPr id="1314" name="Google Shape;1314;p94"/>
            <p:cNvPicPr preferRelativeResize="0"/>
            <p:nvPr/>
          </p:nvPicPr>
          <p:blipFill rotWithShape="1">
            <a:blip r:embed="rId4">
              <a:alphaModFix/>
            </a:blip>
            <a:srcRect/>
            <a:stretch/>
          </p:blipFill>
          <p:spPr>
            <a:xfrm>
              <a:off x="8870141" y="6255003"/>
              <a:ext cx="543396" cy="500609"/>
            </a:xfrm>
            <a:prstGeom prst="rect">
              <a:avLst/>
            </a:prstGeom>
            <a:noFill/>
            <a:ln>
              <a:noFill/>
            </a:ln>
          </p:spPr>
        </p:pic>
        <p:sp>
          <p:nvSpPr>
            <p:cNvPr id="1315" name="Google Shape;1315;p94"/>
            <p:cNvSpPr txBox="1"/>
            <p:nvPr/>
          </p:nvSpPr>
          <p:spPr>
            <a:xfrm>
              <a:off x="9266814" y="6255003"/>
              <a:ext cx="2265600" cy="461400"/>
            </a:xfrm>
            <a:prstGeom prst="rect">
              <a:avLst/>
            </a:prstGeom>
            <a:noFill/>
            <a:ln>
              <a:noFill/>
            </a:ln>
          </p:spPr>
          <p:txBody>
            <a:bodyPr spcFirstLastPara="1" wrap="square" lIns="91425" tIns="45700" rIns="91425" bIns="45700" anchor="t" anchorCtr="0">
              <a:noAutofit/>
            </a:bodyPr>
            <a:lstStyle/>
            <a:p>
              <a:r>
                <a:rPr lang="en" sz="1400">
                  <a:solidFill>
                    <a:srgbClr val="595959"/>
                  </a:solidFill>
                  <a:latin typeface="Calibri"/>
                  <a:ea typeface="Calibri"/>
                  <a:cs typeface="Calibri"/>
                  <a:sym typeface="Calibri"/>
                </a:rPr>
                <a:t>@martweig</a:t>
              </a:r>
              <a:endParaRPr sz="1400">
                <a:solidFill>
                  <a:srgbClr val="595959"/>
                </a:solidFill>
                <a:latin typeface="Calibri"/>
                <a:ea typeface="Calibri"/>
                <a:cs typeface="Calibri"/>
                <a:sym typeface="Calibri"/>
              </a:endParaRPr>
            </a:p>
          </p:txBody>
        </p:sp>
      </p:grpSp>
      <p:pic>
        <p:nvPicPr>
          <p:cNvPr id="1316" name="Google Shape;1316;p94" descr="600px-Scikit_learn_logo_small.svg.png"/>
          <p:cNvPicPr preferRelativeResize="0"/>
          <p:nvPr/>
        </p:nvPicPr>
        <p:blipFill rotWithShape="1">
          <a:blip r:embed="rId5">
            <a:alphaModFix/>
          </a:blip>
          <a:srcRect/>
          <a:stretch/>
        </p:blipFill>
        <p:spPr>
          <a:xfrm>
            <a:off x="632982" y="5103614"/>
            <a:ext cx="808067" cy="435010"/>
          </a:xfrm>
          <a:prstGeom prst="rect">
            <a:avLst/>
          </a:prstGeom>
          <a:noFill/>
          <a:ln>
            <a:noFill/>
          </a:ln>
        </p:spPr>
      </p:pic>
      <p:sp>
        <p:nvSpPr>
          <p:cNvPr id="1317" name="Google Shape;1317;p94"/>
          <p:cNvSpPr txBox="1"/>
          <p:nvPr/>
        </p:nvSpPr>
        <p:spPr>
          <a:xfrm>
            <a:off x="1561879" y="5261270"/>
            <a:ext cx="1586100" cy="243600"/>
          </a:xfrm>
          <a:prstGeom prst="rect">
            <a:avLst/>
          </a:prstGeom>
          <a:noFill/>
          <a:ln>
            <a:noFill/>
          </a:ln>
        </p:spPr>
        <p:txBody>
          <a:bodyPr spcFirstLastPara="1" wrap="square" lIns="25400" tIns="25400" rIns="25400" bIns="25400" anchor="ctr" anchorCtr="0">
            <a:noAutofit/>
          </a:bodyPr>
          <a:lstStyle/>
          <a:p>
            <a:r>
              <a:rPr lang="en" sz="1250" u="sng">
                <a:solidFill>
                  <a:srgbClr val="000000"/>
                </a:solidFill>
                <a:latin typeface="Calibri"/>
                <a:ea typeface="Calibri"/>
                <a:cs typeface="Calibri"/>
                <a:sym typeface="Calibri"/>
              </a:rPr>
              <a:t>https://scikit-learn.org/</a:t>
            </a:r>
            <a:endParaRPr/>
          </a:p>
        </p:txBody>
      </p:sp>
      <p:pic>
        <p:nvPicPr>
          <p:cNvPr id="1318" name="Google Shape;1318;p94" descr="tree_scatter.png"/>
          <p:cNvPicPr preferRelativeResize="0"/>
          <p:nvPr/>
        </p:nvPicPr>
        <p:blipFill rotWithShape="1">
          <a:blip r:embed="rId6">
            <a:alphaModFix/>
          </a:blip>
          <a:srcRect/>
          <a:stretch/>
        </p:blipFill>
        <p:spPr>
          <a:xfrm>
            <a:off x="457201" y="2274570"/>
            <a:ext cx="4434839" cy="2734056"/>
          </a:xfrm>
          <a:prstGeom prst="rect">
            <a:avLst/>
          </a:prstGeom>
          <a:noFill/>
          <a:ln>
            <a:noFill/>
          </a:ln>
        </p:spPr>
      </p:pic>
      <p:sp>
        <p:nvSpPr>
          <p:cNvPr id="1319" name="Google Shape;1319;p94"/>
          <p:cNvSpPr/>
          <p:nvPr/>
        </p:nvSpPr>
        <p:spPr>
          <a:xfrm>
            <a:off x="2736455" y="3727934"/>
            <a:ext cx="98100" cy="99600"/>
          </a:xfrm>
          <a:prstGeom prst="ellipse">
            <a:avLst/>
          </a:prstGeom>
          <a:solidFill>
            <a:srgbClr val="0B5394"/>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320" name="Google Shape;1320;p94"/>
          <p:cNvSpPr/>
          <p:nvPr/>
        </p:nvSpPr>
        <p:spPr>
          <a:xfrm>
            <a:off x="973402" y="3946306"/>
            <a:ext cx="3453600" cy="630000"/>
          </a:xfrm>
          <a:prstGeom prst="rect">
            <a:avLst/>
          </a:prstGeom>
          <a:solidFill>
            <a:srgbClr val="FFFFFF">
              <a:alpha val="8039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322" name="Google Shape;1322;p94"/>
          <p:cNvSpPr/>
          <p:nvPr/>
        </p:nvSpPr>
        <p:spPr>
          <a:xfrm>
            <a:off x="5705428" y="2451820"/>
            <a:ext cx="808200" cy="5187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323" name="Google Shape;1323;p94"/>
          <p:cNvSpPr/>
          <p:nvPr/>
        </p:nvSpPr>
        <p:spPr>
          <a:xfrm>
            <a:off x="6878500" y="2933025"/>
            <a:ext cx="808200" cy="5901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324" name="Google Shape;1324;p94"/>
          <p:cNvSpPr/>
          <p:nvPr/>
        </p:nvSpPr>
        <p:spPr>
          <a:xfrm>
            <a:off x="6560075" y="3520776"/>
            <a:ext cx="808200" cy="6300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325" name="Google Shape;1325;p94"/>
          <p:cNvSpPr/>
          <p:nvPr/>
        </p:nvSpPr>
        <p:spPr>
          <a:xfrm>
            <a:off x="5340575" y="4101476"/>
            <a:ext cx="808200" cy="5901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326" name="Google Shape;1326;p94"/>
          <p:cNvSpPr/>
          <p:nvPr/>
        </p:nvSpPr>
        <p:spPr>
          <a:xfrm>
            <a:off x="5713925" y="4669536"/>
            <a:ext cx="808200" cy="630000"/>
          </a:xfrm>
          <a:prstGeom prst="rect">
            <a:avLst/>
          </a:prstGeom>
          <a:solidFill>
            <a:srgbClr val="FFFFFF">
              <a:alpha val="8980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327" name="Google Shape;1327;p94"/>
          <p:cNvSpPr/>
          <p:nvPr/>
        </p:nvSpPr>
        <p:spPr>
          <a:xfrm>
            <a:off x="3581700" y="2711925"/>
            <a:ext cx="845400" cy="1234200"/>
          </a:xfrm>
          <a:prstGeom prst="rect">
            <a:avLst/>
          </a:prstGeom>
          <a:solidFill>
            <a:srgbClr val="FFFFFF">
              <a:alpha val="8039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328" name="Google Shape;1328;p94"/>
          <p:cNvSpPr/>
          <p:nvPr/>
        </p:nvSpPr>
        <p:spPr>
          <a:xfrm>
            <a:off x="973400" y="2727100"/>
            <a:ext cx="2608200" cy="744900"/>
          </a:xfrm>
          <a:prstGeom prst="rect">
            <a:avLst/>
          </a:prstGeom>
          <a:solidFill>
            <a:srgbClr val="FFFFFF">
              <a:alpha val="8039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329" name="Google Shape;1329;p94"/>
          <p:cNvSpPr/>
          <p:nvPr/>
        </p:nvSpPr>
        <p:spPr>
          <a:xfrm>
            <a:off x="973400" y="3463325"/>
            <a:ext cx="753000" cy="518700"/>
          </a:xfrm>
          <a:prstGeom prst="rect">
            <a:avLst/>
          </a:prstGeom>
          <a:solidFill>
            <a:srgbClr val="FFFFFF">
              <a:alpha val="8039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
        <p:nvSpPr>
          <p:cNvPr id="1330" name="Google Shape;1330;p94"/>
          <p:cNvSpPr/>
          <p:nvPr/>
        </p:nvSpPr>
        <p:spPr>
          <a:xfrm>
            <a:off x="1726400" y="3463325"/>
            <a:ext cx="927600" cy="518700"/>
          </a:xfrm>
          <a:prstGeom prst="rect">
            <a:avLst/>
          </a:prstGeom>
          <a:solidFill>
            <a:srgbClr val="FFFFFF">
              <a:alpha val="80390"/>
            </a:srgbClr>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831090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95"/>
          <p:cNvSpPr txBox="1">
            <a:spLocks noGrp="1"/>
          </p:cNvSpPr>
          <p:nvPr>
            <p:ph type="title"/>
          </p:nvPr>
        </p:nvSpPr>
        <p:spPr>
          <a:prstGeom prst="rect">
            <a:avLst/>
          </a:prstGeom>
        </p:spPr>
        <p:txBody>
          <a:bodyPr spcFirstLastPara="1" vert="horz" wrap="square" lIns="41900" tIns="41900" rIns="41900" bIns="41900" rtlCol="0" anchor="ctr" anchorCtr="0">
            <a:noAutofit/>
          </a:bodyPr>
          <a:lstStyle/>
          <a:p>
            <a:r>
              <a:rPr lang="en"/>
              <a:t>Decision trees</a:t>
            </a:r>
            <a:endParaRPr/>
          </a:p>
        </p:txBody>
      </p:sp>
      <p:sp>
        <p:nvSpPr>
          <p:cNvPr id="1337" name="Google Shape;1337;p95"/>
          <p:cNvSpPr txBox="1"/>
          <p:nvPr/>
        </p:nvSpPr>
        <p:spPr>
          <a:xfrm>
            <a:off x="5670475" y="5341325"/>
            <a:ext cx="2883300" cy="261000"/>
          </a:xfrm>
          <a:prstGeom prst="rect">
            <a:avLst/>
          </a:prstGeom>
          <a:noFill/>
          <a:ln>
            <a:noFill/>
          </a:ln>
        </p:spPr>
        <p:txBody>
          <a:bodyPr spcFirstLastPara="1" wrap="square" lIns="91425" tIns="45700" rIns="91425" bIns="45700" anchor="t" anchorCtr="0">
            <a:noAutofit/>
          </a:bodyPr>
          <a:lstStyle/>
          <a:p>
            <a:r>
              <a:rPr lang="en" sz="1100">
                <a:solidFill>
                  <a:srgbClr val="000000"/>
                </a:solidFill>
                <a:latin typeface="Calibri"/>
                <a:ea typeface="Calibri"/>
                <a:cs typeface="Calibri"/>
                <a:sym typeface="Calibri"/>
              </a:rPr>
              <a:t>Slide courtesy: Martin Weigert, EPFL Lausanne</a:t>
            </a:r>
            <a:endParaRPr sz="1100"/>
          </a:p>
        </p:txBody>
      </p:sp>
      <p:grpSp>
        <p:nvGrpSpPr>
          <p:cNvPr id="1338" name="Google Shape;1338;p95"/>
          <p:cNvGrpSpPr/>
          <p:nvPr/>
        </p:nvGrpSpPr>
        <p:grpSpPr>
          <a:xfrm>
            <a:off x="632975" y="5538628"/>
            <a:ext cx="1775470" cy="333856"/>
            <a:chOff x="8870141" y="6255003"/>
            <a:chExt cx="2662273" cy="500609"/>
          </a:xfrm>
        </p:grpSpPr>
        <p:pic>
          <p:nvPicPr>
            <p:cNvPr id="1339" name="Google Shape;1339;p95"/>
            <p:cNvPicPr preferRelativeResize="0"/>
            <p:nvPr/>
          </p:nvPicPr>
          <p:blipFill rotWithShape="1">
            <a:blip r:embed="rId3">
              <a:alphaModFix/>
            </a:blip>
            <a:srcRect/>
            <a:stretch/>
          </p:blipFill>
          <p:spPr>
            <a:xfrm>
              <a:off x="8870141" y="6255003"/>
              <a:ext cx="543396" cy="500609"/>
            </a:xfrm>
            <a:prstGeom prst="rect">
              <a:avLst/>
            </a:prstGeom>
            <a:noFill/>
            <a:ln>
              <a:noFill/>
            </a:ln>
          </p:spPr>
        </p:pic>
        <p:sp>
          <p:nvSpPr>
            <p:cNvPr id="1340" name="Google Shape;1340;p95"/>
            <p:cNvSpPr txBox="1"/>
            <p:nvPr/>
          </p:nvSpPr>
          <p:spPr>
            <a:xfrm>
              <a:off x="9266814" y="6255003"/>
              <a:ext cx="2265600" cy="461400"/>
            </a:xfrm>
            <a:prstGeom prst="rect">
              <a:avLst/>
            </a:prstGeom>
            <a:noFill/>
            <a:ln>
              <a:noFill/>
            </a:ln>
          </p:spPr>
          <p:txBody>
            <a:bodyPr spcFirstLastPara="1" wrap="square" lIns="91425" tIns="45700" rIns="91425" bIns="45700" anchor="t" anchorCtr="0">
              <a:noAutofit/>
            </a:bodyPr>
            <a:lstStyle/>
            <a:p>
              <a:r>
                <a:rPr lang="en" sz="1400">
                  <a:solidFill>
                    <a:srgbClr val="595959"/>
                  </a:solidFill>
                  <a:latin typeface="Calibri"/>
                  <a:ea typeface="Calibri"/>
                  <a:cs typeface="Calibri"/>
                  <a:sym typeface="Calibri"/>
                </a:rPr>
                <a:t>@martweig</a:t>
              </a:r>
              <a:endParaRPr sz="1400">
                <a:solidFill>
                  <a:srgbClr val="595959"/>
                </a:solidFill>
                <a:latin typeface="Calibri"/>
                <a:ea typeface="Calibri"/>
                <a:cs typeface="Calibri"/>
                <a:sym typeface="Calibri"/>
              </a:endParaRPr>
            </a:p>
          </p:txBody>
        </p:sp>
      </p:grpSp>
      <p:pic>
        <p:nvPicPr>
          <p:cNvPr id="1341" name="Google Shape;1341;p95" descr="600px-Scikit_learn_logo_small.svg.png"/>
          <p:cNvPicPr preferRelativeResize="0"/>
          <p:nvPr/>
        </p:nvPicPr>
        <p:blipFill rotWithShape="1">
          <a:blip r:embed="rId4">
            <a:alphaModFix/>
          </a:blip>
          <a:srcRect/>
          <a:stretch/>
        </p:blipFill>
        <p:spPr>
          <a:xfrm>
            <a:off x="632982" y="5103614"/>
            <a:ext cx="808067" cy="435010"/>
          </a:xfrm>
          <a:prstGeom prst="rect">
            <a:avLst/>
          </a:prstGeom>
          <a:noFill/>
          <a:ln>
            <a:noFill/>
          </a:ln>
        </p:spPr>
      </p:pic>
      <p:sp>
        <p:nvSpPr>
          <p:cNvPr id="1342" name="Google Shape;1342;p95"/>
          <p:cNvSpPr txBox="1"/>
          <p:nvPr/>
        </p:nvSpPr>
        <p:spPr>
          <a:xfrm>
            <a:off x="1561879" y="5261270"/>
            <a:ext cx="1586100" cy="243600"/>
          </a:xfrm>
          <a:prstGeom prst="rect">
            <a:avLst/>
          </a:prstGeom>
          <a:noFill/>
          <a:ln>
            <a:noFill/>
          </a:ln>
        </p:spPr>
        <p:txBody>
          <a:bodyPr spcFirstLastPara="1" wrap="square" lIns="25400" tIns="25400" rIns="25400" bIns="25400" anchor="ctr" anchorCtr="0">
            <a:noAutofit/>
          </a:bodyPr>
          <a:lstStyle/>
          <a:p>
            <a:r>
              <a:rPr lang="en" sz="1250" u="sng">
                <a:solidFill>
                  <a:srgbClr val="000000"/>
                </a:solidFill>
                <a:latin typeface="Calibri"/>
                <a:ea typeface="Calibri"/>
                <a:cs typeface="Calibri"/>
                <a:sym typeface="Calibri"/>
              </a:rPr>
              <a:t>https://scikit-learn.org/</a:t>
            </a:r>
            <a:endParaRPr/>
          </a:p>
        </p:txBody>
      </p:sp>
      <p:pic>
        <p:nvPicPr>
          <p:cNvPr id="1343" name="Google Shape;1343;p95" descr="tree_scatter.png"/>
          <p:cNvPicPr preferRelativeResize="0"/>
          <p:nvPr/>
        </p:nvPicPr>
        <p:blipFill rotWithShape="1">
          <a:blip r:embed="rId5">
            <a:alphaModFix/>
          </a:blip>
          <a:srcRect/>
          <a:stretch/>
        </p:blipFill>
        <p:spPr>
          <a:xfrm>
            <a:off x="457201" y="2274570"/>
            <a:ext cx="4434839" cy="2734056"/>
          </a:xfrm>
          <a:prstGeom prst="rect">
            <a:avLst/>
          </a:prstGeom>
          <a:noFill/>
          <a:ln>
            <a:noFill/>
          </a:ln>
        </p:spPr>
      </p:pic>
      <p:sp>
        <p:nvSpPr>
          <p:cNvPr id="1344" name="Google Shape;1344;p95"/>
          <p:cNvSpPr/>
          <p:nvPr/>
        </p:nvSpPr>
        <p:spPr>
          <a:xfrm>
            <a:off x="2736455" y="3727934"/>
            <a:ext cx="98100" cy="99600"/>
          </a:xfrm>
          <a:prstGeom prst="ellipse">
            <a:avLst/>
          </a:prstGeom>
          <a:solidFill>
            <a:srgbClr val="0B5394"/>
          </a:solidFill>
          <a:ln>
            <a:noFill/>
          </a:ln>
        </p:spPr>
        <p:txBody>
          <a:bodyPr spcFirstLastPara="1" wrap="square" lIns="0" tIns="0" rIns="0" bIns="0" anchor="ctr" anchorCtr="0">
            <a:noAutofit/>
          </a:bodyPr>
          <a:lstStyle/>
          <a:p>
            <a:endParaRPr sz="1600">
              <a:solidFill>
                <a:srgbClr val="000000"/>
              </a:solidFill>
              <a:latin typeface="Calibri"/>
              <a:ea typeface="Calibri"/>
              <a:cs typeface="Calibri"/>
              <a:sym typeface="Calibri"/>
            </a:endParaRPr>
          </a:p>
        </p:txBody>
      </p:sp>
      <p:grpSp>
        <p:nvGrpSpPr>
          <p:cNvPr id="17" name="Group 16">
            <a:extLst>
              <a:ext uri="{FF2B5EF4-FFF2-40B4-BE49-F238E27FC236}">
                <a16:creationId xmlns:a16="http://schemas.microsoft.com/office/drawing/2014/main" id="{88042F91-6463-8049-8DCA-B4DA0A572F00}"/>
              </a:ext>
            </a:extLst>
          </p:cNvPr>
          <p:cNvGrpSpPr/>
          <p:nvPr/>
        </p:nvGrpSpPr>
        <p:grpSpPr>
          <a:xfrm>
            <a:off x="5134356" y="1657944"/>
            <a:ext cx="2758027" cy="3841538"/>
            <a:chOff x="5132976" y="1660634"/>
            <a:chExt cx="2758027" cy="3841538"/>
          </a:xfrm>
        </p:grpSpPr>
        <p:grpSp>
          <p:nvGrpSpPr>
            <p:cNvPr id="18" name="Group 17">
              <a:extLst>
                <a:ext uri="{FF2B5EF4-FFF2-40B4-BE49-F238E27FC236}">
                  <a16:creationId xmlns:a16="http://schemas.microsoft.com/office/drawing/2014/main" id="{2A5F9877-1055-B847-BC6F-C5B8F1A316AA}"/>
                </a:ext>
              </a:extLst>
            </p:cNvPr>
            <p:cNvGrpSpPr/>
            <p:nvPr/>
          </p:nvGrpSpPr>
          <p:grpSpPr>
            <a:xfrm>
              <a:off x="5132976" y="1660634"/>
              <a:ext cx="2758027" cy="3841538"/>
              <a:chOff x="5132976" y="1660634"/>
              <a:chExt cx="2758027" cy="3841538"/>
            </a:xfrm>
          </p:grpSpPr>
          <p:pic>
            <p:nvPicPr>
              <p:cNvPr id="24" name="Google Shape;1157;p88" descr="tree_plot.pdf">
                <a:extLst>
                  <a:ext uri="{FF2B5EF4-FFF2-40B4-BE49-F238E27FC236}">
                    <a16:creationId xmlns:a16="http://schemas.microsoft.com/office/drawing/2014/main" id="{2DC5158F-ECE6-7E4A-B77A-A783AAA76A30}"/>
                  </a:ext>
                </a:extLst>
              </p:cNvPr>
              <p:cNvPicPr preferRelativeResize="0"/>
              <p:nvPr/>
            </p:nvPicPr>
            <p:blipFill rotWithShape="1">
              <a:blip r:embed="rId6">
                <a:alphaModFix/>
              </a:blip>
              <a:srcRect/>
              <a:stretch/>
            </p:blipFill>
            <p:spPr>
              <a:xfrm>
                <a:off x="5132976" y="1660634"/>
                <a:ext cx="2758027" cy="3841538"/>
              </a:xfrm>
              <a:prstGeom prst="rect">
                <a:avLst/>
              </a:prstGeom>
              <a:noFill/>
              <a:ln>
                <a:noFill/>
              </a:ln>
            </p:spPr>
          </p:pic>
          <p:pic>
            <p:nvPicPr>
              <p:cNvPr id="25" name="Google Shape;1157;p88" descr="tree_plot.pdf">
                <a:extLst>
                  <a:ext uri="{FF2B5EF4-FFF2-40B4-BE49-F238E27FC236}">
                    <a16:creationId xmlns:a16="http://schemas.microsoft.com/office/drawing/2014/main" id="{18CAD299-C7E7-1A48-AF52-CA3D7FA3C03A}"/>
                  </a:ext>
                </a:extLst>
              </p:cNvPr>
              <p:cNvPicPr preferRelativeResize="0"/>
              <p:nvPr/>
            </p:nvPicPr>
            <p:blipFill rotWithShape="1">
              <a:blip r:embed="rId6">
                <a:alphaModFix/>
              </a:blip>
              <a:srcRect l="10055" t="68308" r="65815" b="22319"/>
              <a:stretch/>
            </p:blipFill>
            <p:spPr>
              <a:xfrm>
                <a:off x="5788800" y="2530800"/>
                <a:ext cx="666000" cy="378000"/>
              </a:xfrm>
              <a:prstGeom prst="rect">
                <a:avLst/>
              </a:prstGeom>
              <a:noFill/>
              <a:ln>
                <a:noFill/>
              </a:ln>
            </p:spPr>
          </p:pic>
        </p:grpSp>
        <p:pic>
          <p:nvPicPr>
            <p:cNvPr id="19" name="Google Shape;1157;p88" descr="tree_plot.pdf">
              <a:extLst>
                <a:ext uri="{FF2B5EF4-FFF2-40B4-BE49-F238E27FC236}">
                  <a16:creationId xmlns:a16="http://schemas.microsoft.com/office/drawing/2014/main" id="{EFFEFE13-BFDE-8A49-BF31-3E7FD45E5BDE}"/>
                </a:ext>
              </a:extLst>
            </p:cNvPr>
            <p:cNvPicPr preferRelativeResize="0"/>
            <p:nvPr/>
          </p:nvPicPr>
          <p:blipFill rotWithShape="1">
            <a:blip r:embed="rId6">
              <a:alphaModFix/>
            </a:blip>
            <a:srcRect l="10055" t="68917" r="65815" b="22319"/>
            <a:stretch/>
          </p:blipFill>
          <p:spPr>
            <a:xfrm>
              <a:off x="6943607" y="3136058"/>
              <a:ext cx="666000" cy="353438"/>
            </a:xfrm>
            <a:prstGeom prst="rect">
              <a:avLst/>
            </a:prstGeom>
            <a:noFill/>
            <a:ln>
              <a:noFill/>
            </a:ln>
          </p:spPr>
        </p:pic>
        <p:pic>
          <p:nvPicPr>
            <p:cNvPr id="20" name="Google Shape;1157;p88" descr="tree_plot.pdf">
              <a:extLst>
                <a:ext uri="{FF2B5EF4-FFF2-40B4-BE49-F238E27FC236}">
                  <a16:creationId xmlns:a16="http://schemas.microsoft.com/office/drawing/2014/main" id="{0D353092-98E2-2346-A33F-EE556E009636}"/>
                </a:ext>
              </a:extLst>
            </p:cNvPr>
            <p:cNvPicPr preferRelativeResize="0"/>
            <p:nvPr/>
          </p:nvPicPr>
          <p:blipFill rotWithShape="1">
            <a:blip r:embed="rId6">
              <a:alphaModFix/>
            </a:blip>
            <a:srcRect l="26065" t="84077" r="52197" b="8425"/>
            <a:stretch/>
          </p:blipFill>
          <p:spPr>
            <a:xfrm>
              <a:off x="6588224" y="3717621"/>
              <a:ext cx="619501" cy="306000"/>
            </a:xfrm>
            <a:prstGeom prst="rect">
              <a:avLst/>
            </a:prstGeom>
            <a:noFill/>
            <a:ln>
              <a:noFill/>
            </a:ln>
          </p:spPr>
        </p:pic>
        <p:pic>
          <p:nvPicPr>
            <p:cNvPr id="21" name="Google Shape;1157;p88" descr="tree_plot.pdf">
              <a:extLst>
                <a:ext uri="{FF2B5EF4-FFF2-40B4-BE49-F238E27FC236}">
                  <a16:creationId xmlns:a16="http://schemas.microsoft.com/office/drawing/2014/main" id="{1DDBCF1F-C2F9-8B4B-9638-CC76E549030D}"/>
                </a:ext>
              </a:extLst>
            </p:cNvPr>
            <p:cNvPicPr preferRelativeResize="0"/>
            <p:nvPr/>
          </p:nvPicPr>
          <p:blipFill rotWithShape="1">
            <a:blip r:embed="rId6">
              <a:alphaModFix/>
            </a:blip>
            <a:srcRect l="26065" t="84077" r="52197" b="8425"/>
            <a:stretch/>
          </p:blipFill>
          <p:spPr>
            <a:xfrm>
              <a:off x="5436096" y="4293096"/>
              <a:ext cx="619501" cy="306000"/>
            </a:xfrm>
            <a:prstGeom prst="rect">
              <a:avLst/>
            </a:prstGeom>
            <a:noFill/>
            <a:ln>
              <a:noFill/>
            </a:ln>
          </p:spPr>
        </p:pic>
        <p:pic>
          <p:nvPicPr>
            <p:cNvPr id="22" name="Google Shape;1157;p88" descr="tree_plot.pdf">
              <a:extLst>
                <a:ext uri="{FF2B5EF4-FFF2-40B4-BE49-F238E27FC236}">
                  <a16:creationId xmlns:a16="http://schemas.microsoft.com/office/drawing/2014/main" id="{64500CEE-3C3D-AC40-ABBC-022F73032712}"/>
                </a:ext>
              </a:extLst>
            </p:cNvPr>
            <p:cNvPicPr preferRelativeResize="0"/>
            <p:nvPr/>
          </p:nvPicPr>
          <p:blipFill rotWithShape="1">
            <a:blip r:embed="rId6">
              <a:alphaModFix/>
            </a:blip>
            <a:srcRect l="26065" t="84077" r="52197" b="8425"/>
            <a:stretch/>
          </p:blipFill>
          <p:spPr>
            <a:xfrm>
              <a:off x="6566334" y="4884376"/>
              <a:ext cx="619501" cy="306000"/>
            </a:xfrm>
            <a:prstGeom prst="rect">
              <a:avLst/>
            </a:prstGeom>
            <a:noFill/>
            <a:ln>
              <a:noFill/>
            </a:ln>
          </p:spPr>
        </p:pic>
        <p:pic>
          <p:nvPicPr>
            <p:cNvPr id="23" name="Google Shape;1157;p88" descr="tree_plot.pdf">
              <a:extLst>
                <a:ext uri="{FF2B5EF4-FFF2-40B4-BE49-F238E27FC236}">
                  <a16:creationId xmlns:a16="http://schemas.microsoft.com/office/drawing/2014/main" id="{CC5E819E-3567-F740-81F5-FCD07558B31F}"/>
                </a:ext>
              </a:extLst>
            </p:cNvPr>
            <p:cNvPicPr preferRelativeResize="0"/>
            <p:nvPr/>
          </p:nvPicPr>
          <p:blipFill rotWithShape="1">
            <a:blip r:embed="rId6">
              <a:alphaModFix/>
            </a:blip>
            <a:srcRect l="10055" t="68308" r="65815" b="22319"/>
            <a:stretch/>
          </p:blipFill>
          <p:spPr>
            <a:xfrm>
              <a:off x="5819929" y="4861634"/>
              <a:ext cx="666000" cy="378000"/>
            </a:xfrm>
            <a:prstGeom prst="rect">
              <a:avLst/>
            </a:prstGeom>
            <a:noFill/>
            <a:ln>
              <a:noFill/>
            </a:ln>
          </p:spPr>
        </p:pic>
      </p:grpSp>
    </p:spTree>
    <p:extLst>
      <p:ext uri="{BB962C8B-B14F-4D97-AF65-F5344CB8AC3E}">
        <p14:creationId xmlns:p14="http://schemas.microsoft.com/office/powerpoint/2010/main" val="632503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96"/>
          <p:cNvSpPr txBox="1">
            <a:spLocks noGrp="1"/>
          </p:cNvSpPr>
          <p:nvPr>
            <p:ph type="title"/>
          </p:nvPr>
        </p:nvSpPr>
        <p:spPr>
          <a:prstGeom prst="rect">
            <a:avLst/>
          </a:prstGeom>
        </p:spPr>
        <p:txBody>
          <a:bodyPr spcFirstLastPara="1" vert="horz" wrap="square" lIns="41900" tIns="41900" rIns="41900" bIns="41900" rtlCol="0" anchor="ctr" anchorCtr="0">
            <a:noAutofit/>
          </a:bodyPr>
          <a:lstStyle/>
          <a:p>
            <a:r>
              <a:rPr lang="en" dirty="0"/>
              <a:t>Random Forest</a:t>
            </a:r>
            <a:endParaRPr dirty="0"/>
          </a:p>
        </p:txBody>
      </p:sp>
      <p:sp>
        <p:nvSpPr>
          <p:cNvPr id="1351" name="Google Shape;1351;p96"/>
          <p:cNvSpPr txBox="1">
            <a:spLocks noGrp="1"/>
          </p:cNvSpPr>
          <p:nvPr>
            <p:ph idx="1"/>
          </p:nvPr>
        </p:nvSpPr>
        <p:spPr>
          <a:prstGeom prst="rect">
            <a:avLst/>
          </a:prstGeom>
        </p:spPr>
        <p:txBody>
          <a:bodyPr spcFirstLastPara="1" vert="horz" wrap="square" lIns="41900" tIns="41900" rIns="41900" bIns="41900" rtlCol="0" anchor="t" anchorCtr="0">
            <a:noAutofit/>
          </a:bodyPr>
          <a:lstStyle/>
          <a:p>
            <a:pPr indent="-203200">
              <a:buSzPts val="1400"/>
            </a:pPr>
            <a:r>
              <a:rPr lang="en" sz="1800" b="1" dirty="0"/>
              <a:t>Random forest </a:t>
            </a:r>
            <a:r>
              <a:rPr lang="en" sz="1800" dirty="0"/>
              <a:t>is an </a:t>
            </a:r>
            <a:r>
              <a:rPr lang="en" sz="1800" b="1" dirty="0"/>
              <a:t>ensemble</a:t>
            </a:r>
            <a:r>
              <a:rPr lang="en" sz="1800" dirty="0"/>
              <a:t> of many random decision trees.</a:t>
            </a:r>
          </a:p>
          <a:p>
            <a:pPr indent="-203200">
              <a:buSzPts val="1400"/>
            </a:pPr>
            <a:r>
              <a:rPr lang="en" sz="1800" dirty="0"/>
              <a:t>Each of the trees uses a </a:t>
            </a:r>
            <a:r>
              <a:rPr lang="en" sz="1800" b="1" dirty="0"/>
              <a:t>subset of the features </a:t>
            </a:r>
            <a:r>
              <a:rPr lang="en" sz="1800" dirty="0"/>
              <a:t>for classification.</a:t>
            </a:r>
          </a:p>
          <a:p>
            <a:pPr indent="-203200">
              <a:buSzPts val="1400"/>
            </a:pPr>
            <a:r>
              <a:rPr lang="en" sz="1800" dirty="0"/>
              <a:t>Purpose: more </a:t>
            </a:r>
            <a:r>
              <a:rPr lang="en" sz="1800" b="1" dirty="0"/>
              <a:t>robust</a:t>
            </a:r>
          </a:p>
          <a:p>
            <a:pPr indent="-203200">
              <a:buSzPts val="1400"/>
            </a:pPr>
            <a:r>
              <a:rPr lang="en" sz="1800" b="1" dirty="0"/>
              <a:t>Default</a:t>
            </a:r>
            <a:r>
              <a:rPr lang="en" sz="1800" dirty="0"/>
              <a:t> </a:t>
            </a:r>
            <a:r>
              <a:rPr lang="en" sz="1800" b="1" dirty="0"/>
              <a:t>classifier</a:t>
            </a:r>
            <a:r>
              <a:rPr lang="en" sz="1800" dirty="0"/>
              <a:t> used in many tools (</a:t>
            </a:r>
            <a:r>
              <a:rPr lang="en" sz="1800" dirty="0" err="1"/>
              <a:t>Ilastik</a:t>
            </a:r>
            <a:r>
              <a:rPr lang="en" sz="1800" dirty="0"/>
              <a:t>, Weka, …)</a:t>
            </a:r>
            <a:endParaRPr sz="1800" dirty="0"/>
          </a:p>
        </p:txBody>
      </p:sp>
      <p:pic>
        <p:nvPicPr>
          <p:cNvPr id="1353" name="Google Shape;1353;p96"/>
          <p:cNvPicPr preferRelativeResize="0"/>
          <p:nvPr/>
        </p:nvPicPr>
        <p:blipFill rotWithShape="1">
          <a:blip r:embed="rId3">
            <a:alphaModFix/>
          </a:blip>
          <a:srcRect l="47867" t="42157"/>
          <a:stretch/>
        </p:blipFill>
        <p:spPr>
          <a:xfrm>
            <a:off x="2267744" y="3140968"/>
            <a:ext cx="3520504" cy="2292833"/>
          </a:xfrm>
          <a:prstGeom prst="rect">
            <a:avLst/>
          </a:prstGeom>
          <a:noFill/>
          <a:ln>
            <a:noFill/>
          </a:ln>
        </p:spPr>
      </p:pic>
      <p:sp>
        <p:nvSpPr>
          <p:cNvPr id="1354" name="Google Shape;1354;p96"/>
          <p:cNvSpPr txBox="1"/>
          <p:nvPr/>
        </p:nvSpPr>
        <p:spPr>
          <a:xfrm>
            <a:off x="5292080" y="6390020"/>
            <a:ext cx="3168352" cy="407400"/>
          </a:xfrm>
          <a:prstGeom prst="rect">
            <a:avLst/>
          </a:prstGeom>
          <a:noFill/>
          <a:ln>
            <a:noFill/>
          </a:ln>
        </p:spPr>
        <p:txBody>
          <a:bodyPr spcFirstLastPara="1" wrap="square" lIns="91425" tIns="45700" rIns="91425" bIns="45700" anchor="t" anchorCtr="0">
            <a:noAutofit/>
          </a:bodyPr>
          <a:lstStyle/>
          <a:p>
            <a:r>
              <a:rPr lang="en-US" sz="1100" dirty="0">
                <a:solidFill>
                  <a:srgbClr val="666666"/>
                </a:solidFill>
                <a:latin typeface="Calibri"/>
                <a:ea typeface="Calibri"/>
                <a:cs typeface="Calibri"/>
                <a:sym typeface="Calibri"/>
              </a:rPr>
              <a:t>Figure </a:t>
            </a:r>
            <a:r>
              <a:rPr lang="en" sz="1100" dirty="0">
                <a:solidFill>
                  <a:srgbClr val="666666"/>
                </a:solidFill>
                <a:latin typeface="Calibri"/>
                <a:ea typeface="Calibri"/>
                <a:cs typeface="Calibri"/>
                <a:sym typeface="Calibri"/>
              </a:rPr>
              <a:t>from Robert </a:t>
            </a:r>
            <a:r>
              <a:rPr lang="en" sz="1100" dirty="0" err="1">
                <a:solidFill>
                  <a:srgbClr val="666666"/>
                </a:solidFill>
                <a:latin typeface="Calibri"/>
                <a:ea typeface="Calibri"/>
                <a:cs typeface="Calibri"/>
                <a:sym typeface="Calibri"/>
              </a:rPr>
              <a:t>Haase</a:t>
            </a:r>
            <a:r>
              <a:rPr lang="en" sz="1100" dirty="0">
                <a:solidFill>
                  <a:srgbClr val="666666"/>
                </a:solidFill>
                <a:latin typeface="Calibri"/>
                <a:ea typeface="Calibri"/>
                <a:cs typeface="Calibri"/>
                <a:sym typeface="Calibri"/>
              </a:rPr>
              <a:t>, MPI-CBG</a:t>
            </a:r>
            <a:endParaRPr sz="1100" dirty="0">
              <a:solidFill>
                <a:srgbClr val="666666"/>
              </a:solidFill>
            </a:endParaRPr>
          </a:p>
        </p:txBody>
      </p:sp>
    </p:spTree>
    <p:extLst>
      <p:ext uri="{BB962C8B-B14F-4D97-AF65-F5344CB8AC3E}">
        <p14:creationId xmlns:p14="http://schemas.microsoft.com/office/powerpoint/2010/main" val="2299751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C5F70-2619-8149-A712-8393D8F2734C}"/>
              </a:ext>
            </a:extLst>
          </p:cNvPr>
          <p:cNvSpPr>
            <a:spLocks noGrp="1"/>
          </p:cNvSpPr>
          <p:nvPr>
            <p:ph type="title"/>
          </p:nvPr>
        </p:nvSpPr>
        <p:spPr/>
        <p:txBody>
          <a:bodyPr>
            <a:noAutofit/>
          </a:bodyPr>
          <a:lstStyle/>
          <a:p>
            <a:r>
              <a:rPr lang="en-US" sz="2800" dirty="0"/>
              <a:t>Pixel Classification with Random Forests</a:t>
            </a:r>
          </a:p>
        </p:txBody>
      </p:sp>
      <p:grpSp>
        <p:nvGrpSpPr>
          <p:cNvPr id="46" name="Group 45">
            <a:extLst>
              <a:ext uri="{FF2B5EF4-FFF2-40B4-BE49-F238E27FC236}">
                <a16:creationId xmlns:a16="http://schemas.microsoft.com/office/drawing/2014/main" id="{2C84E634-47E7-8C4F-9C89-8AA456CE853B}"/>
              </a:ext>
            </a:extLst>
          </p:cNvPr>
          <p:cNvGrpSpPr/>
          <p:nvPr/>
        </p:nvGrpSpPr>
        <p:grpSpPr>
          <a:xfrm>
            <a:off x="107504" y="1196752"/>
            <a:ext cx="1748585" cy="5276977"/>
            <a:chOff x="107504" y="1196752"/>
            <a:chExt cx="1748585" cy="5276977"/>
          </a:xfrm>
        </p:grpSpPr>
        <p:pic>
          <p:nvPicPr>
            <p:cNvPr id="4" name="Picture 3">
              <a:extLst>
                <a:ext uri="{FF2B5EF4-FFF2-40B4-BE49-F238E27FC236}">
                  <a16:creationId xmlns:a16="http://schemas.microsoft.com/office/drawing/2014/main" id="{DC55E062-3654-7649-8B19-984B61C6CABF}"/>
                </a:ext>
              </a:extLst>
            </p:cNvPr>
            <p:cNvPicPr>
              <a:picLocks noChangeAspect="1"/>
            </p:cNvPicPr>
            <p:nvPr/>
          </p:nvPicPr>
          <p:blipFill>
            <a:blip r:embed="rId3"/>
            <a:stretch>
              <a:fillRect/>
            </a:stretch>
          </p:blipFill>
          <p:spPr>
            <a:xfrm>
              <a:off x="107504" y="1196752"/>
              <a:ext cx="1746194" cy="1728192"/>
            </a:xfrm>
            <a:prstGeom prst="rect">
              <a:avLst/>
            </a:prstGeom>
          </p:spPr>
        </p:pic>
        <p:pic>
          <p:nvPicPr>
            <p:cNvPr id="5" name="Picture 4">
              <a:extLst>
                <a:ext uri="{FF2B5EF4-FFF2-40B4-BE49-F238E27FC236}">
                  <a16:creationId xmlns:a16="http://schemas.microsoft.com/office/drawing/2014/main" id="{BCA7A63F-0938-2442-A0FD-F28C8B4771D6}"/>
                </a:ext>
              </a:extLst>
            </p:cNvPr>
            <p:cNvPicPr>
              <a:picLocks noChangeAspect="1"/>
            </p:cNvPicPr>
            <p:nvPr/>
          </p:nvPicPr>
          <p:blipFill>
            <a:blip r:embed="rId4"/>
            <a:stretch>
              <a:fillRect/>
            </a:stretch>
          </p:blipFill>
          <p:spPr>
            <a:xfrm>
              <a:off x="107504" y="4725144"/>
              <a:ext cx="1748585" cy="1748585"/>
            </a:xfrm>
            <a:prstGeom prst="rect">
              <a:avLst/>
            </a:prstGeom>
          </p:spPr>
        </p:pic>
        <p:pic>
          <p:nvPicPr>
            <p:cNvPr id="6" name="Picture 5">
              <a:extLst>
                <a:ext uri="{FF2B5EF4-FFF2-40B4-BE49-F238E27FC236}">
                  <a16:creationId xmlns:a16="http://schemas.microsoft.com/office/drawing/2014/main" id="{59D3FC8B-0E22-B84A-A666-4F7971C7393A}"/>
                </a:ext>
              </a:extLst>
            </p:cNvPr>
            <p:cNvPicPr>
              <a:picLocks noChangeAspect="1"/>
            </p:cNvPicPr>
            <p:nvPr/>
          </p:nvPicPr>
          <p:blipFill>
            <a:blip r:embed="rId5"/>
            <a:stretch>
              <a:fillRect/>
            </a:stretch>
          </p:blipFill>
          <p:spPr>
            <a:xfrm>
              <a:off x="107504" y="2969021"/>
              <a:ext cx="1746194" cy="1716087"/>
            </a:xfrm>
            <a:prstGeom prst="rect">
              <a:avLst/>
            </a:prstGeom>
          </p:spPr>
        </p:pic>
      </p:grpSp>
      <p:grpSp>
        <p:nvGrpSpPr>
          <p:cNvPr id="45" name="Group 44">
            <a:extLst>
              <a:ext uri="{FF2B5EF4-FFF2-40B4-BE49-F238E27FC236}">
                <a16:creationId xmlns:a16="http://schemas.microsoft.com/office/drawing/2014/main" id="{57D85116-95D1-2846-901B-4C88B41BF431}"/>
              </a:ext>
            </a:extLst>
          </p:cNvPr>
          <p:cNvGrpSpPr/>
          <p:nvPr/>
        </p:nvGrpSpPr>
        <p:grpSpPr>
          <a:xfrm>
            <a:off x="1890276" y="1015578"/>
            <a:ext cx="1221768" cy="5612039"/>
            <a:chOff x="1890276" y="1015578"/>
            <a:chExt cx="1221768" cy="5612039"/>
          </a:xfrm>
        </p:grpSpPr>
        <p:sp>
          <p:nvSpPr>
            <p:cNvPr id="7" name="TextBox 6">
              <a:extLst>
                <a:ext uri="{FF2B5EF4-FFF2-40B4-BE49-F238E27FC236}">
                  <a16:creationId xmlns:a16="http://schemas.microsoft.com/office/drawing/2014/main" id="{5D3FD203-FB67-374F-8E68-0F0EF9BF357D}"/>
                </a:ext>
              </a:extLst>
            </p:cNvPr>
            <p:cNvSpPr txBox="1"/>
            <p:nvPr/>
          </p:nvSpPr>
          <p:spPr>
            <a:xfrm>
              <a:off x="2016789" y="1015578"/>
              <a:ext cx="971035" cy="646331"/>
            </a:xfrm>
            <a:prstGeom prst="rect">
              <a:avLst/>
            </a:prstGeom>
            <a:noFill/>
          </p:spPr>
          <p:txBody>
            <a:bodyPr wrap="none" rtlCol="0">
              <a:spAutoFit/>
            </a:bodyPr>
            <a:lstStyle/>
            <a:p>
              <a:r>
                <a:rPr lang="en-US" b="1" dirty="0"/>
                <a:t>Image </a:t>
              </a:r>
            </a:p>
            <a:p>
              <a:r>
                <a:rPr lang="en-US" b="1" dirty="0"/>
                <a:t>features</a:t>
              </a:r>
            </a:p>
          </p:txBody>
        </p:sp>
        <p:sp>
          <p:nvSpPr>
            <p:cNvPr id="8" name="TextBox 7">
              <a:extLst>
                <a:ext uri="{FF2B5EF4-FFF2-40B4-BE49-F238E27FC236}">
                  <a16:creationId xmlns:a16="http://schemas.microsoft.com/office/drawing/2014/main" id="{575E0813-0164-D04F-88E7-03AD6E3B1A1C}"/>
                </a:ext>
              </a:extLst>
            </p:cNvPr>
            <p:cNvSpPr txBox="1"/>
            <p:nvPr/>
          </p:nvSpPr>
          <p:spPr>
            <a:xfrm>
              <a:off x="2000884" y="1963867"/>
              <a:ext cx="906723" cy="338554"/>
            </a:xfrm>
            <a:prstGeom prst="rect">
              <a:avLst/>
            </a:prstGeom>
            <a:noFill/>
          </p:spPr>
          <p:txBody>
            <a:bodyPr wrap="none" rtlCol="0">
              <a:spAutoFit/>
            </a:bodyPr>
            <a:lstStyle/>
            <a:p>
              <a:r>
                <a:rPr lang="en-US" sz="1600" dirty="0"/>
                <a:t>Intensity</a:t>
              </a:r>
            </a:p>
          </p:txBody>
        </p:sp>
        <p:sp>
          <p:nvSpPr>
            <p:cNvPr id="9" name="TextBox 8">
              <a:extLst>
                <a:ext uri="{FF2B5EF4-FFF2-40B4-BE49-F238E27FC236}">
                  <a16:creationId xmlns:a16="http://schemas.microsoft.com/office/drawing/2014/main" id="{85214271-C993-D84B-991A-EEFFCF47E2EC}"/>
                </a:ext>
              </a:extLst>
            </p:cNvPr>
            <p:cNvSpPr txBox="1"/>
            <p:nvPr/>
          </p:nvSpPr>
          <p:spPr>
            <a:xfrm>
              <a:off x="1890276" y="3742570"/>
              <a:ext cx="962379" cy="584775"/>
            </a:xfrm>
            <a:prstGeom prst="rect">
              <a:avLst/>
            </a:prstGeom>
            <a:noFill/>
          </p:spPr>
          <p:txBody>
            <a:bodyPr wrap="none" rtlCol="0">
              <a:spAutoFit/>
            </a:bodyPr>
            <a:lstStyle/>
            <a:p>
              <a:r>
                <a:rPr lang="en-US" sz="1600" dirty="0"/>
                <a:t>Gradient,</a:t>
              </a:r>
            </a:p>
            <a:p>
              <a:r>
                <a:rPr lang="en-US" sz="1600" dirty="0"/>
                <a:t>Edges</a:t>
              </a:r>
            </a:p>
          </p:txBody>
        </p:sp>
        <p:sp>
          <p:nvSpPr>
            <p:cNvPr id="10" name="TextBox 9">
              <a:extLst>
                <a:ext uri="{FF2B5EF4-FFF2-40B4-BE49-F238E27FC236}">
                  <a16:creationId xmlns:a16="http://schemas.microsoft.com/office/drawing/2014/main" id="{E0BBD312-4C0C-2D42-B998-501212F748E0}"/>
                </a:ext>
              </a:extLst>
            </p:cNvPr>
            <p:cNvSpPr txBox="1"/>
            <p:nvPr/>
          </p:nvSpPr>
          <p:spPr>
            <a:xfrm>
              <a:off x="1930887" y="5152603"/>
              <a:ext cx="1181157" cy="830997"/>
            </a:xfrm>
            <a:prstGeom prst="rect">
              <a:avLst/>
            </a:prstGeom>
            <a:noFill/>
          </p:spPr>
          <p:txBody>
            <a:bodyPr wrap="none" rtlCol="0">
              <a:spAutoFit/>
            </a:bodyPr>
            <a:lstStyle/>
            <a:p>
              <a:r>
                <a:rPr lang="en-US" sz="1600" dirty="0"/>
                <a:t>Texture: </a:t>
              </a:r>
            </a:p>
            <a:p>
              <a:r>
                <a:rPr lang="en-US" sz="1600" dirty="0"/>
                <a:t>“</a:t>
              </a:r>
              <a:r>
                <a:rPr lang="en-US" sz="1600" dirty="0" err="1"/>
                <a:t>Blobiness</a:t>
              </a:r>
              <a:r>
                <a:rPr lang="en-US" sz="1600" dirty="0"/>
                <a:t>”,</a:t>
              </a:r>
            </a:p>
            <a:p>
              <a:r>
                <a:rPr lang="en-US" sz="1600" dirty="0"/>
                <a:t>Variance, …</a:t>
              </a:r>
            </a:p>
          </p:txBody>
        </p:sp>
        <p:sp>
          <p:nvSpPr>
            <p:cNvPr id="11" name="TextBox 10">
              <a:extLst>
                <a:ext uri="{FF2B5EF4-FFF2-40B4-BE49-F238E27FC236}">
                  <a16:creationId xmlns:a16="http://schemas.microsoft.com/office/drawing/2014/main" id="{41ACB2DC-47FC-9947-B75F-F0023ACDCE6C}"/>
                </a:ext>
              </a:extLst>
            </p:cNvPr>
            <p:cNvSpPr txBox="1"/>
            <p:nvPr/>
          </p:nvSpPr>
          <p:spPr>
            <a:xfrm>
              <a:off x="2195736" y="6289063"/>
              <a:ext cx="325730" cy="338554"/>
            </a:xfrm>
            <a:prstGeom prst="rect">
              <a:avLst/>
            </a:prstGeom>
            <a:noFill/>
          </p:spPr>
          <p:txBody>
            <a:bodyPr wrap="none" rtlCol="0">
              <a:spAutoFit/>
            </a:bodyPr>
            <a:lstStyle/>
            <a:p>
              <a:r>
                <a:rPr lang="en-US" sz="1600" dirty="0"/>
                <a:t>…</a:t>
              </a:r>
            </a:p>
          </p:txBody>
        </p:sp>
      </p:grpSp>
      <p:sp>
        <p:nvSpPr>
          <p:cNvPr id="12" name="TextBox 11">
            <a:extLst>
              <a:ext uri="{FF2B5EF4-FFF2-40B4-BE49-F238E27FC236}">
                <a16:creationId xmlns:a16="http://schemas.microsoft.com/office/drawing/2014/main" id="{44728B93-4F74-824E-957A-AC8D1C69C00F}"/>
              </a:ext>
            </a:extLst>
          </p:cNvPr>
          <p:cNvSpPr txBox="1"/>
          <p:nvPr/>
        </p:nvSpPr>
        <p:spPr>
          <a:xfrm>
            <a:off x="3851920" y="989821"/>
            <a:ext cx="1257973" cy="646331"/>
          </a:xfrm>
          <a:prstGeom prst="rect">
            <a:avLst/>
          </a:prstGeom>
          <a:noFill/>
        </p:spPr>
        <p:txBody>
          <a:bodyPr wrap="none" rtlCol="0">
            <a:spAutoFit/>
          </a:bodyPr>
          <a:lstStyle/>
          <a:p>
            <a:r>
              <a:rPr lang="en-US" b="1" dirty="0"/>
              <a:t>Single pixel</a:t>
            </a:r>
          </a:p>
          <a:p>
            <a:r>
              <a:rPr lang="en-US" b="1" dirty="0"/>
              <a:t>feature list</a:t>
            </a:r>
          </a:p>
        </p:txBody>
      </p:sp>
      <p:grpSp>
        <p:nvGrpSpPr>
          <p:cNvPr id="44" name="Group 43">
            <a:extLst>
              <a:ext uri="{FF2B5EF4-FFF2-40B4-BE49-F238E27FC236}">
                <a16:creationId xmlns:a16="http://schemas.microsoft.com/office/drawing/2014/main" id="{707EB777-185A-1B42-ACA0-20B149622855}"/>
              </a:ext>
            </a:extLst>
          </p:cNvPr>
          <p:cNvGrpSpPr/>
          <p:nvPr/>
        </p:nvGrpSpPr>
        <p:grpSpPr>
          <a:xfrm>
            <a:off x="820427" y="2354476"/>
            <a:ext cx="3638157" cy="3810828"/>
            <a:chOff x="820427" y="2354476"/>
            <a:chExt cx="3638157" cy="3810828"/>
          </a:xfrm>
        </p:grpSpPr>
        <p:sp>
          <p:nvSpPr>
            <p:cNvPr id="13" name="Rectangle 12">
              <a:extLst>
                <a:ext uri="{FF2B5EF4-FFF2-40B4-BE49-F238E27FC236}">
                  <a16:creationId xmlns:a16="http://schemas.microsoft.com/office/drawing/2014/main" id="{1F2B09BC-E85A-AB4C-92F6-CCFA17C648C1}"/>
                </a:ext>
              </a:extLst>
            </p:cNvPr>
            <p:cNvSpPr/>
            <p:nvPr/>
          </p:nvSpPr>
          <p:spPr>
            <a:xfrm>
              <a:off x="827584" y="2564904"/>
              <a:ext cx="72008" cy="72008"/>
            </a:xfrm>
            <a:prstGeom prst="rect">
              <a:avLst/>
            </a:prstGeom>
            <a:solidFill>
              <a:srgbClr val="FF0000"/>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98C83F2-3E9C-1241-8838-5105359F11F6}"/>
                </a:ext>
              </a:extLst>
            </p:cNvPr>
            <p:cNvSpPr/>
            <p:nvPr/>
          </p:nvSpPr>
          <p:spPr>
            <a:xfrm>
              <a:off x="820427" y="4293096"/>
              <a:ext cx="72008" cy="72008"/>
            </a:xfrm>
            <a:prstGeom prst="rect">
              <a:avLst/>
            </a:prstGeom>
            <a:solidFill>
              <a:srgbClr val="FF0000"/>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461FA45-0CF7-B64C-A61B-C482804127BA}"/>
                </a:ext>
              </a:extLst>
            </p:cNvPr>
            <p:cNvSpPr/>
            <p:nvPr/>
          </p:nvSpPr>
          <p:spPr>
            <a:xfrm>
              <a:off x="820427" y="6093296"/>
              <a:ext cx="72008" cy="72008"/>
            </a:xfrm>
            <a:prstGeom prst="rect">
              <a:avLst/>
            </a:prstGeom>
            <a:solidFill>
              <a:srgbClr val="FF0000"/>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18449C84-76DB-7649-AA86-CC3B96D93AE0}"/>
                </a:ext>
              </a:extLst>
            </p:cNvPr>
            <p:cNvCxnSpPr>
              <a:cxnSpLocks/>
            </p:cNvCxnSpPr>
            <p:nvPr/>
          </p:nvCxnSpPr>
          <p:spPr>
            <a:xfrm flipV="1">
              <a:off x="899592" y="3466258"/>
              <a:ext cx="3096344" cy="2563048"/>
            </a:xfrm>
            <a:prstGeom prst="straightConnector1">
              <a:avLst/>
            </a:prstGeom>
            <a:ln>
              <a:solidFill>
                <a:schemeClr val="accent1"/>
              </a:solidFill>
              <a:tailEnd type="triangle"/>
            </a:ln>
          </p:spPr>
          <p:style>
            <a:lnRef idx="2">
              <a:schemeClr val="accent2"/>
            </a:lnRef>
            <a:fillRef idx="0">
              <a:schemeClr val="accent2"/>
            </a:fillRef>
            <a:effectRef idx="1">
              <a:schemeClr val="accent2"/>
            </a:effectRef>
            <a:fontRef idx="minor">
              <a:schemeClr val="tx1"/>
            </a:fontRef>
          </p:style>
        </p:cxnSp>
        <p:cxnSp>
          <p:nvCxnSpPr>
            <p:cNvPr id="18" name="Straight Arrow Connector 17">
              <a:extLst>
                <a:ext uri="{FF2B5EF4-FFF2-40B4-BE49-F238E27FC236}">
                  <a16:creationId xmlns:a16="http://schemas.microsoft.com/office/drawing/2014/main" id="{03A1603F-1A3D-B940-BAF6-B2E6141BA837}"/>
                </a:ext>
              </a:extLst>
            </p:cNvPr>
            <p:cNvCxnSpPr>
              <a:cxnSpLocks/>
            </p:cNvCxnSpPr>
            <p:nvPr/>
          </p:nvCxnSpPr>
          <p:spPr>
            <a:xfrm flipV="1">
              <a:off x="899592" y="2998679"/>
              <a:ext cx="3096344" cy="1294418"/>
            </a:xfrm>
            <a:prstGeom prst="straightConnector1">
              <a:avLst/>
            </a:prstGeom>
            <a:ln>
              <a:solidFill>
                <a:schemeClr val="accent1"/>
              </a:solidFill>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554BDDA8-4D2A-2049-94AB-CC13EB18BB53}"/>
                </a:ext>
              </a:extLst>
            </p:cNvPr>
            <p:cNvCxnSpPr>
              <a:cxnSpLocks/>
            </p:cNvCxnSpPr>
            <p:nvPr/>
          </p:nvCxnSpPr>
          <p:spPr>
            <a:xfrm flipV="1">
              <a:off x="899592" y="2583896"/>
              <a:ext cx="3096344" cy="17012"/>
            </a:xfrm>
            <a:prstGeom prst="straightConnector1">
              <a:avLst/>
            </a:prstGeom>
            <a:ln>
              <a:solidFill>
                <a:schemeClr val="accent1"/>
              </a:solidFill>
              <a:tailEnd type="triangle"/>
            </a:ln>
          </p:spPr>
          <p:style>
            <a:lnRef idx="2">
              <a:schemeClr val="accent2"/>
            </a:lnRef>
            <a:fillRef idx="0">
              <a:schemeClr val="accent2"/>
            </a:fillRef>
            <a:effectRef idx="1">
              <a:schemeClr val="accent2"/>
            </a:effectRef>
            <a:fontRef idx="minor">
              <a:schemeClr val="tx1"/>
            </a:fontRef>
          </p:style>
        </p:cxnSp>
        <p:grpSp>
          <p:nvGrpSpPr>
            <p:cNvPr id="28" name="Group 27">
              <a:extLst>
                <a:ext uri="{FF2B5EF4-FFF2-40B4-BE49-F238E27FC236}">
                  <a16:creationId xmlns:a16="http://schemas.microsoft.com/office/drawing/2014/main" id="{7FC72857-F680-6E4B-B220-D9742EC7361B}"/>
                </a:ext>
              </a:extLst>
            </p:cNvPr>
            <p:cNvGrpSpPr/>
            <p:nvPr/>
          </p:nvGrpSpPr>
          <p:grpSpPr>
            <a:xfrm>
              <a:off x="4026536" y="2354476"/>
              <a:ext cx="432048" cy="1270371"/>
              <a:chOff x="5933074" y="2876412"/>
              <a:chExt cx="432048" cy="1270371"/>
            </a:xfrm>
          </p:grpSpPr>
          <p:sp>
            <p:nvSpPr>
              <p:cNvPr id="23" name="Rectangle 22">
                <a:extLst>
                  <a:ext uri="{FF2B5EF4-FFF2-40B4-BE49-F238E27FC236}">
                    <a16:creationId xmlns:a16="http://schemas.microsoft.com/office/drawing/2014/main" id="{F02CC50B-18BD-A740-87C2-4D384111D20F}"/>
                  </a:ext>
                </a:extLst>
              </p:cNvPr>
              <p:cNvSpPr/>
              <p:nvPr/>
            </p:nvSpPr>
            <p:spPr>
              <a:xfrm>
                <a:off x="5933074" y="2876412"/>
                <a:ext cx="432048" cy="393458"/>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56717EA-4BD3-CC43-A64E-9114BE67740C}"/>
                  </a:ext>
                </a:extLst>
              </p:cNvPr>
              <p:cNvSpPr/>
              <p:nvPr/>
            </p:nvSpPr>
            <p:spPr>
              <a:xfrm>
                <a:off x="5933074" y="3316349"/>
                <a:ext cx="432048" cy="393458"/>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C914098-7373-194B-B9F3-17B54FD9DB1B}"/>
                  </a:ext>
                </a:extLst>
              </p:cNvPr>
              <p:cNvSpPr/>
              <p:nvPr/>
            </p:nvSpPr>
            <p:spPr>
              <a:xfrm>
                <a:off x="5933074" y="3753325"/>
                <a:ext cx="432048" cy="393458"/>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1" name="TextBox 30">
            <a:extLst>
              <a:ext uri="{FF2B5EF4-FFF2-40B4-BE49-F238E27FC236}">
                <a16:creationId xmlns:a16="http://schemas.microsoft.com/office/drawing/2014/main" id="{8C9F6D06-6B92-1647-A272-D6A69CC8E46D}"/>
              </a:ext>
            </a:extLst>
          </p:cNvPr>
          <p:cNvSpPr txBox="1"/>
          <p:nvPr/>
        </p:nvSpPr>
        <p:spPr>
          <a:xfrm>
            <a:off x="6554450" y="1034157"/>
            <a:ext cx="2027286" cy="646331"/>
          </a:xfrm>
          <a:prstGeom prst="rect">
            <a:avLst/>
          </a:prstGeom>
          <a:noFill/>
        </p:spPr>
        <p:txBody>
          <a:bodyPr wrap="none" rtlCol="0">
            <a:spAutoFit/>
          </a:bodyPr>
          <a:lstStyle/>
          <a:p>
            <a:r>
              <a:rPr lang="en-US" b="1" dirty="0"/>
              <a:t>Classify each pixel</a:t>
            </a:r>
          </a:p>
          <a:p>
            <a:r>
              <a:rPr lang="en-US" b="1" dirty="0"/>
              <a:t>with random forest</a:t>
            </a:r>
          </a:p>
        </p:txBody>
      </p:sp>
      <p:grpSp>
        <p:nvGrpSpPr>
          <p:cNvPr id="48" name="Group 47">
            <a:extLst>
              <a:ext uri="{FF2B5EF4-FFF2-40B4-BE49-F238E27FC236}">
                <a16:creationId xmlns:a16="http://schemas.microsoft.com/office/drawing/2014/main" id="{BC59AE4B-ED61-6A42-8116-820290C153CE}"/>
              </a:ext>
            </a:extLst>
          </p:cNvPr>
          <p:cNvGrpSpPr/>
          <p:nvPr/>
        </p:nvGrpSpPr>
        <p:grpSpPr>
          <a:xfrm>
            <a:off x="7957142" y="2430302"/>
            <a:ext cx="1252499" cy="1151027"/>
            <a:chOff x="7957142" y="2430302"/>
            <a:chExt cx="1252499" cy="1151027"/>
          </a:xfrm>
        </p:grpSpPr>
        <p:sp>
          <p:nvSpPr>
            <p:cNvPr id="30" name="Rectangle 29">
              <a:extLst>
                <a:ext uri="{FF2B5EF4-FFF2-40B4-BE49-F238E27FC236}">
                  <a16:creationId xmlns:a16="http://schemas.microsoft.com/office/drawing/2014/main" id="{0728148B-63B2-E042-BB75-4A07060479E6}"/>
                </a:ext>
              </a:extLst>
            </p:cNvPr>
            <p:cNvSpPr/>
            <p:nvPr/>
          </p:nvSpPr>
          <p:spPr>
            <a:xfrm>
              <a:off x="7957142" y="2430302"/>
              <a:ext cx="432048" cy="393458"/>
            </a:xfrm>
            <a:prstGeom prst="rect">
              <a:avLst/>
            </a:prstGeom>
            <a:solidFill>
              <a:srgbClr val="FFDC5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6DA0A82-9F0F-564A-9926-9D19D9654DDD}"/>
                </a:ext>
              </a:extLst>
            </p:cNvPr>
            <p:cNvSpPr/>
            <p:nvPr/>
          </p:nvSpPr>
          <p:spPr>
            <a:xfrm>
              <a:off x="7957142" y="3187871"/>
              <a:ext cx="432048" cy="393458"/>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A830331-2C0D-2E40-B604-0CA9A960D19F}"/>
                </a:ext>
              </a:extLst>
            </p:cNvPr>
            <p:cNvSpPr txBox="1"/>
            <p:nvPr/>
          </p:nvSpPr>
          <p:spPr>
            <a:xfrm>
              <a:off x="8389190" y="2513290"/>
              <a:ext cx="526106" cy="261610"/>
            </a:xfrm>
            <a:prstGeom prst="rect">
              <a:avLst/>
            </a:prstGeom>
            <a:noFill/>
          </p:spPr>
          <p:txBody>
            <a:bodyPr wrap="none" rtlCol="0">
              <a:spAutoFit/>
            </a:bodyPr>
            <a:lstStyle/>
            <a:p>
              <a:r>
                <a:rPr lang="en-US" sz="1100" dirty="0"/>
                <a:t>nuclei</a:t>
              </a:r>
            </a:p>
          </p:txBody>
        </p:sp>
        <p:sp>
          <p:nvSpPr>
            <p:cNvPr id="40" name="TextBox 39">
              <a:extLst>
                <a:ext uri="{FF2B5EF4-FFF2-40B4-BE49-F238E27FC236}">
                  <a16:creationId xmlns:a16="http://schemas.microsoft.com/office/drawing/2014/main" id="{9B7D6DC9-67BD-FD4E-9D1C-AC4DF4874116}"/>
                </a:ext>
              </a:extLst>
            </p:cNvPr>
            <p:cNvSpPr txBox="1"/>
            <p:nvPr/>
          </p:nvSpPr>
          <p:spPr>
            <a:xfrm>
              <a:off x="8350110" y="3231224"/>
              <a:ext cx="859531" cy="261610"/>
            </a:xfrm>
            <a:prstGeom prst="rect">
              <a:avLst/>
            </a:prstGeom>
            <a:noFill/>
          </p:spPr>
          <p:txBody>
            <a:bodyPr wrap="none" rtlCol="0">
              <a:spAutoFit/>
            </a:bodyPr>
            <a:lstStyle/>
            <a:p>
              <a:r>
                <a:rPr lang="en-US" sz="1100" dirty="0"/>
                <a:t>background</a:t>
              </a:r>
            </a:p>
          </p:txBody>
        </p:sp>
        <p:sp>
          <p:nvSpPr>
            <p:cNvPr id="41" name="TextBox 40">
              <a:extLst>
                <a:ext uri="{FF2B5EF4-FFF2-40B4-BE49-F238E27FC236}">
                  <a16:creationId xmlns:a16="http://schemas.microsoft.com/office/drawing/2014/main" id="{D52A12A7-7D6D-9A40-B121-582CDA9ED9D2}"/>
                </a:ext>
              </a:extLst>
            </p:cNvPr>
            <p:cNvSpPr txBox="1"/>
            <p:nvPr/>
          </p:nvSpPr>
          <p:spPr>
            <a:xfrm>
              <a:off x="8036279" y="2860337"/>
              <a:ext cx="308098" cy="261610"/>
            </a:xfrm>
            <a:prstGeom prst="rect">
              <a:avLst/>
            </a:prstGeom>
            <a:noFill/>
          </p:spPr>
          <p:txBody>
            <a:bodyPr wrap="none" rtlCol="0">
              <a:spAutoFit/>
            </a:bodyPr>
            <a:lstStyle/>
            <a:p>
              <a:r>
                <a:rPr lang="en-US" sz="1100" dirty="0"/>
                <a:t>or</a:t>
              </a:r>
            </a:p>
          </p:txBody>
        </p:sp>
      </p:grpSp>
      <p:grpSp>
        <p:nvGrpSpPr>
          <p:cNvPr id="47" name="Group 46">
            <a:extLst>
              <a:ext uri="{FF2B5EF4-FFF2-40B4-BE49-F238E27FC236}">
                <a16:creationId xmlns:a16="http://schemas.microsoft.com/office/drawing/2014/main" id="{F39B3DCB-D6A1-5349-8EF2-796BADB17C17}"/>
              </a:ext>
            </a:extLst>
          </p:cNvPr>
          <p:cNvGrpSpPr/>
          <p:nvPr/>
        </p:nvGrpSpPr>
        <p:grpSpPr>
          <a:xfrm>
            <a:off x="4767703" y="2195535"/>
            <a:ext cx="3096344" cy="1046949"/>
            <a:chOff x="4767703" y="2195535"/>
            <a:chExt cx="3096344" cy="1046949"/>
          </a:xfrm>
        </p:grpSpPr>
        <p:pic>
          <p:nvPicPr>
            <p:cNvPr id="29" name="Google Shape;1353;p96">
              <a:extLst>
                <a:ext uri="{FF2B5EF4-FFF2-40B4-BE49-F238E27FC236}">
                  <a16:creationId xmlns:a16="http://schemas.microsoft.com/office/drawing/2014/main" id="{CD06C361-4DC2-3946-BF53-3CBB4DE62C0A}"/>
                </a:ext>
              </a:extLst>
            </p:cNvPr>
            <p:cNvPicPr preferRelativeResize="0"/>
            <p:nvPr/>
          </p:nvPicPr>
          <p:blipFill rotWithShape="1">
            <a:blip r:embed="rId6">
              <a:alphaModFix/>
            </a:blip>
            <a:srcRect l="47867" t="42157" b="13670"/>
            <a:stretch/>
          </p:blipFill>
          <p:spPr>
            <a:xfrm>
              <a:off x="5109893" y="2195535"/>
              <a:ext cx="2074716" cy="1031888"/>
            </a:xfrm>
            <a:prstGeom prst="rect">
              <a:avLst/>
            </a:prstGeom>
            <a:noFill/>
            <a:ln>
              <a:noFill/>
            </a:ln>
          </p:spPr>
        </p:pic>
        <p:cxnSp>
          <p:nvCxnSpPr>
            <p:cNvPr id="42" name="Straight Arrow Connector 41">
              <a:extLst>
                <a:ext uri="{FF2B5EF4-FFF2-40B4-BE49-F238E27FC236}">
                  <a16:creationId xmlns:a16="http://schemas.microsoft.com/office/drawing/2014/main" id="{913328CB-5C15-4C49-8743-F87CC97614B1}"/>
                </a:ext>
              </a:extLst>
            </p:cNvPr>
            <p:cNvCxnSpPr>
              <a:cxnSpLocks/>
            </p:cNvCxnSpPr>
            <p:nvPr/>
          </p:nvCxnSpPr>
          <p:spPr>
            <a:xfrm flipV="1">
              <a:off x="4767703" y="3225472"/>
              <a:ext cx="3096344" cy="17012"/>
            </a:xfrm>
            <a:prstGeom prst="straightConnector1">
              <a:avLst/>
            </a:prstGeom>
            <a:ln>
              <a:solidFill>
                <a:schemeClr val="accent1"/>
              </a:solidFill>
              <a:tailEnd type="triangle"/>
            </a:ln>
          </p:spPr>
          <p:style>
            <a:lnRef idx="2">
              <a:schemeClr val="accent2"/>
            </a:lnRef>
            <a:fillRef idx="0">
              <a:schemeClr val="accent2"/>
            </a:fillRef>
            <a:effectRef idx="1">
              <a:schemeClr val="accent2"/>
            </a:effectRef>
            <a:fontRef idx="minor">
              <a:schemeClr val="tx1"/>
            </a:fontRef>
          </p:style>
        </p:cxnSp>
      </p:grpSp>
      <p:pic>
        <p:nvPicPr>
          <p:cNvPr id="43" name="Picture 42">
            <a:extLst>
              <a:ext uri="{FF2B5EF4-FFF2-40B4-BE49-F238E27FC236}">
                <a16:creationId xmlns:a16="http://schemas.microsoft.com/office/drawing/2014/main" id="{62866E3A-4720-054A-A981-7F46B553B4ED}"/>
              </a:ext>
            </a:extLst>
          </p:cNvPr>
          <p:cNvPicPr>
            <a:picLocks noChangeAspect="1"/>
          </p:cNvPicPr>
          <p:nvPr/>
        </p:nvPicPr>
        <p:blipFill>
          <a:blip r:embed="rId7"/>
          <a:stretch>
            <a:fillRect/>
          </a:stretch>
        </p:blipFill>
        <p:spPr>
          <a:xfrm>
            <a:off x="6645658" y="4371662"/>
            <a:ext cx="2134217" cy="2148935"/>
          </a:xfrm>
          <a:prstGeom prst="rect">
            <a:avLst/>
          </a:prstGeom>
        </p:spPr>
      </p:pic>
    </p:spTree>
    <p:extLst>
      <p:ext uri="{BB962C8B-B14F-4D97-AF65-F5344CB8AC3E}">
        <p14:creationId xmlns:p14="http://schemas.microsoft.com/office/powerpoint/2010/main" val="121483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53928-C295-A943-B3C5-6615FC3BCCD6}"/>
              </a:ext>
            </a:extLst>
          </p:cNvPr>
          <p:cNvSpPr>
            <a:spLocks noGrp="1"/>
          </p:cNvSpPr>
          <p:nvPr>
            <p:ph idx="1"/>
          </p:nvPr>
        </p:nvSpPr>
        <p:spPr>
          <a:xfrm>
            <a:off x="457200" y="2852936"/>
            <a:ext cx="8229600" cy="3273227"/>
          </a:xfrm>
        </p:spPr>
        <p:txBody>
          <a:bodyPr>
            <a:normAutofit/>
          </a:bodyPr>
          <a:lstStyle/>
          <a:p>
            <a:pPr marL="0" indent="0" algn="ctr">
              <a:buNone/>
            </a:pPr>
            <a:r>
              <a:rPr lang="en-US" sz="4400" dirty="0"/>
              <a:t>ML tools for pixel classification</a:t>
            </a:r>
          </a:p>
        </p:txBody>
      </p:sp>
    </p:spTree>
    <p:extLst>
      <p:ext uri="{BB962C8B-B14F-4D97-AF65-F5344CB8AC3E}">
        <p14:creationId xmlns:p14="http://schemas.microsoft.com/office/powerpoint/2010/main" val="1821976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1EDB8-4EB4-DD49-88FF-B4FC829380C6}"/>
              </a:ext>
            </a:extLst>
          </p:cNvPr>
          <p:cNvSpPr>
            <a:spLocks noGrp="1"/>
          </p:cNvSpPr>
          <p:nvPr>
            <p:ph type="title"/>
          </p:nvPr>
        </p:nvSpPr>
        <p:spPr/>
        <p:txBody>
          <a:bodyPr>
            <a:normAutofit/>
          </a:bodyPr>
          <a:lstStyle/>
          <a:p>
            <a:pPr algn="l"/>
            <a:r>
              <a:rPr lang="en-US" dirty="0"/>
              <a:t>Recap: Filters</a:t>
            </a:r>
          </a:p>
        </p:txBody>
      </p:sp>
      <p:grpSp>
        <p:nvGrpSpPr>
          <p:cNvPr id="18" name="Group 17">
            <a:extLst>
              <a:ext uri="{FF2B5EF4-FFF2-40B4-BE49-F238E27FC236}">
                <a16:creationId xmlns:a16="http://schemas.microsoft.com/office/drawing/2014/main" id="{916C2A1A-4061-D249-BB92-A61DE12A2537}"/>
              </a:ext>
            </a:extLst>
          </p:cNvPr>
          <p:cNvGrpSpPr/>
          <p:nvPr/>
        </p:nvGrpSpPr>
        <p:grpSpPr>
          <a:xfrm>
            <a:off x="396206" y="1137866"/>
            <a:ext cx="4032025" cy="2417669"/>
            <a:chOff x="396206" y="1137866"/>
            <a:chExt cx="4032025" cy="2417669"/>
          </a:xfrm>
        </p:grpSpPr>
        <p:sp>
          <p:nvSpPr>
            <p:cNvPr id="9" name="Rounded Rectangle 8">
              <a:extLst>
                <a:ext uri="{FF2B5EF4-FFF2-40B4-BE49-F238E27FC236}">
                  <a16:creationId xmlns:a16="http://schemas.microsoft.com/office/drawing/2014/main" id="{4A61EB23-3F36-614F-8873-54C04E498EF4}"/>
                </a:ext>
              </a:extLst>
            </p:cNvPr>
            <p:cNvSpPr/>
            <p:nvPr/>
          </p:nvSpPr>
          <p:spPr>
            <a:xfrm>
              <a:off x="396206" y="1137866"/>
              <a:ext cx="4032025" cy="241766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1D10E8A-2167-254C-9135-521512772836}"/>
                </a:ext>
              </a:extLst>
            </p:cNvPr>
            <p:cNvSpPr txBox="1"/>
            <p:nvPr/>
          </p:nvSpPr>
          <p:spPr>
            <a:xfrm>
              <a:off x="907907" y="1259263"/>
              <a:ext cx="3140015" cy="461665"/>
            </a:xfrm>
            <a:prstGeom prst="rect">
              <a:avLst/>
            </a:prstGeom>
            <a:noFill/>
          </p:spPr>
          <p:txBody>
            <a:bodyPr wrap="square" rtlCol="0">
              <a:spAutoFit/>
            </a:bodyPr>
            <a:lstStyle/>
            <a:p>
              <a:pPr algn="ctr"/>
              <a:r>
                <a:rPr lang="en-GB" sz="2400" b="1" dirty="0"/>
                <a:t>Image Filters</a:t>
              </a:r>
            </a:p>
          </p:txBody>
        </p:sp>
        <p:pic>
          <p:nvPicPr>
            <p:cNvPr id="16" name="Picture 15">
              <a:extLst>
                <a:ext uri="{FF2B5EF4-FFF2-40B4-BE49-F238E27FC236}">
                  <a16:creationId xmlns:a16="http://schemas.microsoft.com/office/drawing/2014/main" id="{27DEE7BB-A38C-664F-A399-A092EB1C9B04}"/>
                </a:ext>
              </a:extLst>
            </p:cNvPr>
            <p:cNvPicPr>
              <a:picLocks noChangeAspect="1"/>
            </p:cNvPicPr>
            <p:nvPr/>
          </p:nvPicPr>
          <p:blipFill>
            <a:blip r:embed="rId2"/>
            <a:stretch>
              <a:fillRect/>
            </a:stretch>
          </p:blipFill>
          <p:spPr>
            <a:xfrm>
              <a:off x="721439" y="1982615"/>
              <a:ext cx="3512950" cy="1292644"/>
            </a:xfrm>
            <a:prstGeom prst="rect">
              <a:avLst/>
            </a:prstGeom>
          </p:spPr>
        </p:pic>
      </p:grpSp>
      <p:grpSp>
        <p:nvGrpSpPr>
          <p:cNvPr id="21" name="Group 20">
            <a:extLst>
              <a:ext uri="{FF2B5EF4-FFF2-40B4-BE49-F238E27FC236}">
                <a16:creationId xmlns:a16="http://schemas.microsoft.com/office/drawing/2014/main" id="{2595B7BE-39F6-4544-89E4-B5A5D7B04569}"/>
              </a:ext>
            </a:extLst>
          </p:cNvPr>
          <p:cNvGrpSpPr/>
          <p:nvPr/>
        </p:nvGrpSpPr>
        <p:grpSpPr>
          <a:xfrm>
            <a:off x="2776784" y="3851273"/>
            <a:ext cx="4032025" cy="2417669"/>
            <a:chOff x="396206" y="3817222"/>
            <a:chExt cx="4032025" cy="2417669"/>
          </a:xfrm>
        </p:grpSpPr>
        <p:sp>
          <p:nvSpPr>
            <p:cNvPr id="81" name="Rounded Rectangle 80">
              <a:extLst>
                <a:ext uri="{FF2B5EF4-FFF2-40B4-BE49-F238E27FC236}">
                  <a16:creationId xmlns:a16="http://schemas.microsoft.com/office/drawing/2014/main" id="{89D6D370-E125-974D-AC71-8C13FFC45829}"/>
                </a:ext>
              </a:extLst>
            </p:cNvPr>
            <p:cNvSpPr/>
            <p:nvPr/>
          </p:nvSpPr>
          <p:spPr>
            <a:xfrm>
              <a:off x="396206" y="3817222"/>
              <a:ext cx="4032025" cy="241766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462D9CA2-EAD7-1E43-9EBB-A823C61577CB}"/>
                </a:ext>
              </a:extLst>
            </p:cNvPr>
            <p:cNvPicPr>
              <a:picLocks noChangeAspect="1"/>
            </p:cNvPicPr>
            <p:nvPr/>
          </p:nvPicPr>
          <p:blipFill>
            <a:blip r:embed="rId3"/>
            <a:stretch>
              <a:fillRect/>
            </a:stretch>
          </p:blipFill>
          <p:spPr>
            <a:xfrm>
              <a:off x="637570" y="4736055"/>
              <a:ext cx="3596819" cy="1150760"/>
            </a:xfrm>
            <a:prstGeom prst="rect">
              <a:avLst/>
            </a:prstGeom>
          </p:spPr>
        </p:pic>
        <p:sp>
          <p:nvSpPr>
            <p:cNvPr id="83" name="TextBox 82">
              <a:extLst>
                <a:ext uri="{FF2B5EF4-FFF2-40B4-BE49-F238E27FC236}">
                  <a16:creationId xmlns:a16="http://schemas.microsoft.com/office/drawing/2014/main" id="{9ED49A4A-39E3-BB45-80D5-9EA018586512}"/>
                </a:ext>
              </a:extLst>
            </p:cNvPr>
            <p:cNvSpPr txBox="1"/>
            <p:nvPr/>
          </p:nvSpPr>
          <p:spPr>
            <a:xfrm>
              <a:off x="842209" y="3936192"/>
              <a:ext cx="3140015" cy="461665"/>
            </a:xfrm>
            <a:prstGeom prst="rect">
              <a:avLst/>
            </a:prstGeom>
            <a:noFill/>
          </p:spPr>
          <p:txBody>
            <a:bodyPr wrap="square" rtlCol="0">
              <a:spAutoFit/>
            </a:bodyPr>
            <a:lstStyle/>
            <a:p>
              <a:pPr algn="ctr"/>
              <a:r>
                <a:rPr lang="en-GB" sz="2400" b="1" dirty="0"/>
                <a:t>Image Math</a:t>
              </a:r>
            </a:p>
          </p:txBody>
        </p:sp>
      </p:grpSp>
      <p:grpSp>
        <p:nvGrpSpPr>
          <p:cNvPr id="19" name="Group 18">
            <a:extLst>
              <a:ext uri="{FF2B5EF4-FFF2-40B4-BE49-F238E27FC236}">
                <a16:creationId xmlns:a16="http://schemas.microsoft.com/office/drawing/2014/main" id="{F83020D0-3A92-C74A-AC7C-BE0280247F83}"/>
              </a:ext>
            </a:extLst>
          </p:cNvPr>
          <p:cNvGrpSpPr/>
          <p:nvPr/>
        </p:nvGrpSpPr>
        <p:grpSpPr>
          <a:xfrm>
            <a:off x="4783866" y="1139659"/>
            <a:ext cx="4032025" cy="2417669"/>
            <a:chOff x="4783866" y="1139659"/>
            <a:chExt cx="4032025" cy="2417669"/>
          </a:xfrm>
        </p:grpSpPr>
        <p:sp>
          <p:nvSpPr>
            <p:cNvPr id="71" name="Rounded Rectangle 70">
              <a:extLst>
                <a:ext uri="{FF2B5EF4-FFF2-40B4-BE49-F238E27FC236}">
                  <a16:creationId xmlns:a16="http://schemas.microsoft.com/office/drawing/2014/main" id="{0E8FCD5E-4376-AE47-B724-8537C7245F05}"/>
                </a:ext>
              </a:extLst>
            </p:cNvPr>
            <p:cNvSpPr/>
            <p:nvPr/>
          </p:nvSpPr>
          <p:spPr>
            <a:xfrm>
              <a:off x="4783866" y="1139659"/>
              <a:ext cx="4032025" cy="241766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51B08BF4-22DF-8C40-A2B0-CB5677789D1B}"/>
                </a:ext>
              </a:extLst>
            </p:cNvPr>
            <p:cNvSpPr txBox="1"/>
            <p:nvPr/>
          </p:nvSpPr>
          <p:spPr>
            <a:xfrm>
              <a:off x="4939933" y="1261056"/>
              <a:ext cx="3495650" cy="461665"/>
            </a:xfrm>
            <a:prstGeom prst="rect">
              <a:avLst/>
            </a:prstGeom>
            <a:noFill/>
          </p:spPr>
          <p:txBody>
            <a:bodyPr wrap="square" rtlCol="0">
              <a:spAutoFit/>
            </a:bodyPr>
            <a:lstStyle/>
            <a:p>
              <a:pPr algn="ctr"/>
              <a:r>
                <a:rPr lang="en-GB" sz="2400" b="1" dirty="0"/>
                <a:t>Morphological Operations</a:t>
              </a:r>
            </a:p>
          </p:txBody>
        </p:sp>
        <p:pic>
          <p:nvPicPr>
            <p:cNvPr id="91" name="Picture 90">
              <a:extLst>
                <a:ext uri="{FF2B5EF4-FFF2-40B4-BE49-F238E27FC236}">
                  <a16:creationId xmlns:a16="http://schemas.microsoft.com/office/drawing/2014/main" id="{9153D525-FF75-724C-9FBA-C7CF44A03568}"/>
                </a:ext>
              </a:extLst>
            </p:cNvPr>
            <p:cNvPicPr>
              <a:picLocks noChangeAspect="1"/>
            </p:cNvPicPr>
            <p:nvPr/>
          </p:nvPicPr>
          <p:blipFill>
            <a:blip r:embed="rId4"/>
            <a:stretch>
              <a:fillRect/>
            </a:stretch>
          </p:blipFill>
          <p:spPr>
            <a:xfrm>
              <a:off x="5310028" y="1992145"/>
              <a:ext cx="1161962" cy="1123550"/>
            </a:xfrm>
            <a:prstGeom prst="rect">
              <a:avLst/>
            </a:prstGeom>
          </p:spPr>
        </p:pic>
        <p:pic>
          <p:nvPicPr>
            <p:cNvPr id="92" name="Picture 91">
              <a:extLst>
                <a:ext uri="{FF2B5EF4-FFF2-40B4-BE49-F238E27FC236}">
                  <a16:creationId xmlns:a16="http://schemas.microsoft.com/office/drawing/2014/main" id="{EC467E26-0F0E-6E4B-832E-503AD2DCF71B}"/>
                </a:ext>
              </a:extLst>
            </p:cNvPr>
            <p:cNvPicPr>
              <a:picLocks noChangeAspect="1"/>
            </p:cNvPicPr>
            <p:nvPr/>
          </p:nvPicPr>
          <p:blipFill>
            <a:blip r:embed="rId5"/>
            <a:stretch>
              <a:fillRect/>
            </a:stretch>
          </p:blipFill>
          <p:spPr>
            <a:xfrm>
              <a:off x="7282616" y="1992145"/>
              <a:ext cx="1161963" cy="1123551"/>
            </a:xfrm>
            <a:prstGeom prst="rect">
              <a:avLst/>
            </a:prstGeom>
          </p:spPr>
        </p:pic>
        <p:sp>
          <p:nvSpPr>
            <p:cNvPr id="93" name="Down Arrow 92">
              <a:extLst>
                <a:ext uri="{FF2B5EF4-FFF2-40B4-BE49-F238E27FC236}">
                  <a16:creationId xmlns:a16="http://schemas.microsoft.com/office/drawing/2014/main" id="{FE1D03E6-4193-CA4C-844C-ED81B4482700}"/>
                </a:ext>
              </a:extLst>
            </p:cNvPr>
            <p:cNvSpPr/>
            <p:nvPr/>
          </p:nvSpPr>
          <p:spPr>
            <a:xfrm rot="16200000">
              <a:off x="6862041" y="2428326"/>
              <a:ext cx="98526" cy="2049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13542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13BE-D270-2643-A376-425302AA5C1F}"/>
              </a:ext>
            </a:extLst>
          </p:cNvPr>
          <p:cNvSpPr>
            <a:spLocks noGrp="1"/>
          </p:cNvSpPr>
          <p:nvPr>
            <p:ph type="title"/>
          </p:nvPr>
        </p:nvSpPr>
        <p:spPr>
          <a:xfrm>
            <a:off x="2123728" y="399802"/>
            <a:ext cx="6563072" cy="652934"/>
          </a:xfrm>
        </p:spPr>
        <p:txBody>
          <a:bodyPr/>
          <a:lstStyle/>
          <a:p>
            <a:r>
              <a:rPr lang="en-US" dirty="0"/>
              <a:t>Tools for pixel classification</a:t>
            </a:r>
          </a:p>
        </p:txBody>
      </p:sp>
      <p:pic>
        <p:nvPicPr>
          <p:cNvPr id="5" name="Picture 4">
            <a:extLst>
              <a:ext uri="{FF2B5EF4-FFF2-40B4-BE49-F238E27FC236}">
                <a16:creationId xmlns:a16="http://schemas.microsoft.com/office/drawing/2014/main" id="{681A7B7D-1454-F248-B5B5-D66CFD7CE01F}"/>
              </a:ext>
            </a:extLst>
          </p:cNvPr>
          <p:cNvPicPr>
            <a:picLocks noChangeAspect="1"/>
          </p:cNvPicPr>
          <p:nvPr/>
        </p:nvPicPr>
        <p:blipFill>
          <a:blip r:embed="rId3"/>
          <a:stretch>
            <a:fillRect/>
          </a:stretch>
        </p:blipFill>
        <p:spPr>
          <a:xfrm>
            <a:off x="611560" y="4800363"/>
            <a:ext cx="1092200" cy="1409700"/>
          </a:xfrm>
          <a:prstGeom prst="rect">
            <a:avLst/>
          </a:prstGeom>
        </p:spPr>
      </p:pic>
      <p:pic>
        <p:nvPicPr>
          <p:cNvPr id="6" name="Picture 5">
            <a:extLst>
              <a:ext uri="{FF2B5EF4-FFF2-40B4-BE49-F238E27FC236}">
                <a16:creationId xmlns:a16="http://schemas.microsoft.com/office/drawing/2014/main" id="{4ABE22BD-3A10-6742-96C1-46F5789C7210}"/>
              </a:ext>
            </a:extLst>
          </p:cNvPr>
          <p:cNvPicPr>
            <a:picLocks noChangeAspect="1"/>
          </p:cNvPicPr>
          <p:nvPr/>
        </p:nvPicPr>
        <p:blipFill>
          <a:blip r:embed="rId4"/>
          <a:stretch>
            <a:fillRect/>
          </a:stretch>
        </p:blipFill>
        <p:spPr>
          <a:xfrm>
            <a:off x="1767816" y="4077072"/>
            <a:ext cx="3395456" cy="2608497"/>
          </a:xfrm>
          <a:prstGeom prst="rect">
            <a:avLst/>
          </a:prstGeom>
        </p:spPr>
      </p:pic>
      <p:sp>
        <p:nvSpPr>
          <p:cNvPr id="7" name="TextBox 6">
            <a:extLst>
              <a:ext uri="{FF2B5EF4-FFF2-40B4-BE49-F238E27FC236}">
                <a16:creationId xmlns:a16="http://schemas.microsoft.com/office/drawing/2014/main" id="{A8A2AC5C-5705-6D49-8E9E-E3D3BC79C1CD}"/>
              </a:ext>
            </a:extLst>
          </p:cNvPr>
          <p:cNvSpPr txBox="1"/>
          <p:nvPr/>
        </p:nvSpPr>
        <p:spPr>
          <a:xfrm>
            <a:off x="5227328" y="4765767"/>
            <a:ext cx="2485489" cy="861774"/>
          </a:xfrm>
          <a:prstGeom prst="rect">
            <a:avLst/>
          </a:prstGeom>
          <a:noFill/>
        </p:spPr>
        <p:txBody>
          <a:bodyPr wrap="none" rtlCol="0">
            <a:spAutoFit/>
          </a:bodyPr>
          <a:lstStyle/>
          <a:p>
            <a:r>
              <a:rPr lang="en-US" b="1" dirty="0"/>
              <a:t>Ilastik</a:t>
            </a:r>
          </a:p>
          <a:p>
            <a:pPr marL="285750" indent="-285750">
              <a:buFont typeface="Arial" panose="020B0604020202020204" pitchFamily="34" charset="0"/>
              <a:buChar char="•"/>
            </a:pPr>
            <a:r>
              <a:rPr lang="en-US" sz="1600" dirty="0"/>
              <a:t>Anna </a:t>
            </a:r>
            <a:r>
              <a:rPr lang="en-US" sz="1600" dirty="0" err="1"/>
              <a:t>Kreshuk</a:t>
            </a:r>
            <a:r>
              <a:rPr lang="en-US" sz="1600" dirty="0"/>
              <a:t> lab, EMBL</a:t>
            </a:r>
          </a:p>
          <a:p>
            <a:pPr marL="285750" indent="-285750">
              <a:buFont typeface="Arial" panose="020B0604020202020204" pitchFamily="34" charset="0"/>
              <a:buChar char="•"/>
            </a:pPr>
            <a:r>
              <a:rPr lang="en-US" sz="1600" dirty="0"/>
              <a:t>Stand-alone tool</a:t>
            </a:r>
          </a:p>
        </p:txBody>
      </p:sp>
      <p:pic>
        <p:nvPicPr>
          <p:cNvPr id="2050" name="Picture 2" descr="Image result for fiji logo">
            <a:extLst>
              <a:ext uri="{FF2B5EF4-FFF2-40B4-BE49-F238E27FC236}">
                <a16:creationId xmlns:a16="http://schemas.microsoft.com/office/drawing/2014/main" id="{5D3685C2-F288-EF48-A433-1715729926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48" y="2841232"/>
            <a:ext cx="649327" cy="6493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fiji logo">
            <a:extLst>
              <a:ext uri="{FF2B5EF4-FFF2-40B4-BE49-F238E27FC236}">
                <a16:creationId xmlns:a16="http://schemas.microsoft.com/office/drawing/2014/main" id="{41F3FE5B-8233-1A4E-9DCA-0C430087BA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1228" y="2806214"/>
            <a:ext cx="665977" cy="6659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TWS-GUI-after-training.png">
            <a:extLst>
              <a:ext uri="{FF2B5EF4-FFF2-40B4-BE49-F238E27FC236}">
                <a16:creationId xmlns:a16="http://schemas.microsoft.com/office/drawing/2014/main" id="{3B15D316-1412-EC47-8946-A125163397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912" y="943142"/>
            <a:ext cx="2486488" cy="1977836"/>
          </a:xfrm>
          <a:prstGeom prst="rect">
            <a:avLst/>
          </a:prstGeom>
          <a:noFill/>
          <a:extLst>
            <a:ext uri="{909E8E84-426E-40DD-AFC4-6F175D3DCCD1}">
              <a14:hiddenFill xmlns:a14="http://schemas.microsoft.com/office/drawing/2010/main">
                <a:solidFill>
                  <a:srgbClr val="FFFFFF"/>
                </a:solidFill>
              </a14:hiddenFill>
            </a:ext>
          </a:extLst>
        </p:spPr>
      </p:pic>
      <p:sp>
        <p:nvSpPr>
          <p:cNvPr id="10" name="Left Arrow 9">
            <a:extLst>
              <a:ext uri="{FF2B5EF4-FFF2-40B4-BE49-F238E27FC236}">
                <a16:creationId xmlns:a16="http://schemas.microsoft.com/office/drawing/2014/main" id="{8166A7C4-D043-F843-BA8E-DD15E8CA49B8}"/>
              </a:ext>
            </a:extLst>
          </p:cNvPr>
          <p:cNvSpPr/>
          <p:nvPr/>
        </p:nvSpPr>
        <p:spPr>
          <a:xfrm>
            <a:off x="5405264" y="5949280"/>
            <a:ext cx="799544" cy="36004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A5B0552-CA74-E34E-B686-959EF95F6202}"/>
              </a:ext>
            </a:extLst>
          </p:cNvPr>
          <p:cNvSpPr txBox="1"/>
          <p:nvPr/>
        </p:nvSpPr>
        <p:spPr>
          <a:xfrm>
            <a:off x="6204808" y="5944634"/>
            <a:ext cx="2101666" cy="369332"/>
          </a:xfrm>
          <a:prstGeom prst="rect">
            <a:avLst/>
          </a:prstGeom>
          <a:noFill/>
        </p:spPr>
        <p:txBody>
          <a:bodyPr wrap="none" rtlCol="0">
            <a:spAutoFit/>
          </a:bodyPr>
          <a:lstStyle/>
          <a:p>
            <a:r>
              <a:rPr lang="en-US" dirty="0"/>
              <a:t>Our choice for today</a:t>
            </a:r>
          </a:p>
        </p:txBody>
      </p:sp>
      <p:sp>
        <p:nvSpPr>
          <p:cNvPr id="15" name="TextBox 14">
            <a:extLst>
              <a:ext uri="{FF2B5EF4-FFF2-40B4-BE49-F238E27FC236}">
                <a16:creationId xmlns:a16="http://schemas.microsoft.com/office/drawing/2014/main" id="{1678FFDE-9A02-7448-A8F1-A9851B4E8AA7}"/>
              </a:ext>
            </a:extLst>
          </p:cNvPr>
          <p:cNvSpPr txBox="1"/>
          <p:nvPr/>
        </p:nvSpPr>
        <p:spPr>
          <a:xfrm>
            <a:off x="739464" y="2799425"/>
            <a:ext cx="3040448" cy="861774"/>
          </a:xfrm>
          <a:prstGeom prst="rect">
            <a:avLst/>
          </a:prstGeom>
          <a:noFill/>
        </p:spPr>
        <p:txBody>
          <a:bodyPr wrap="none" rtlCol="0">
            <a:spAutoFit/>
          </a:bodyPr>
          <a:lstStyle/>
          <a:p>
            <a:r>
              <a:rPr lang="en-US" b="1" dirty="0"/>
              <a:t>Trainable Weka Segmentation</a:t>
            </a:r>
          </a:p>
          <a:p>
            <a:pPr marL="285750" indent="-285750">
              <a:buFont typeface="Arial" panose="020B0604020202020204" pitchFamily="34" charset="0"/>
              <a:buChar char="•"/>
            </a:pPr>
            <a:r>
              <a:rPr lang="en-US" sz="1600" dirty="0"/>
              <a:t>Ignacio </a:t>
            </a:r>
            <a:r>
              <a:rPr lang="en-US" sz="1600" dirty="0" err="1"/>
              <a:t>Arganda</a:t>
            </a:r>
            <a:r>
              <a:rPr lang="en-US" sz="1600" dirty="0"/>
              <a:t>-Carreras</a:t>
            </a:r>
          </a:p>
          <a:p>
            <a:pPr marL="285750" indent="-285750">
              <a:buFont typeface="Arial" panose="020B0604020202020204" pitchFamily="34" charset="0"/>
              <a:buChar char="•"/>
            </a:pPr>
            <a:r>
              <a:rPr lang="en-US" sz="1600" dirty="0"/>
              <a:t>Fiji plugin</a:t>
            </a:r>
          </a:p>
        </p:txBody>
      </p:sp>
      <p:sp>
        <p:nvSpPr>
          <p:cNvPr id="16" name="TextBox 15">
            <a:extLst>
              <a:ext uri="{FF2B5EF4-FFF2-40B4-BE49-F238E27FC236}">
                <a16:creationId xmlns:a16="http://schemas.microsoft.com/office/drawing/2014/main" id="{CCBEB796-E960-A54C-80DC-79580A0B3AC7}"/>
              </a:ext>
            </a:extLst>
          </p:cNvPr>
          <p:cNvSpPr txBox="1"/>
          <p:nvPr/>
        </p:nvSpPr>
        <p:spPr>
          <a:xfrm>
            <a:off x="6008430" y="2781964"/>
            <a:ext cx="2047355" cy="861774"/>
          </a:xfrm>
          <a:prstGeom prst="rect">
            <a:avLst/>
          </a:prstGeom>
          <a:noFill/>
        </p:spPr>
        <p:txBody>
          <a:bodyPr wrap="none" rtlCol="0">
            <a:spAutoFit/>
          </a:bodyPr>
          <a:lstStyle/>
          <a:p>
            <a:r>
              <a:rPr lang="en-US" b="1" dirty="0" err="1"/>
              <a:t>Labkit</a:t>
            </a:r>
            <a:endParaRPr lang="en-US" b="1" dirty="0"/>
          </a:p>
          <a:p>
            <a:pPr marL="285750" indent="-285750">
              <a:buFont typeface="Arial" panose="020B0604020202020204" pitchFamily="34" charset="0"/>
              <a:buChar char="•"/>
            </a:pPr>
            <a:r>
              <a:rPr lang="en-US" sz="1600" dirty="0"/>
              <a:t>Matthias </a:t>
            </a:r>
            <a:r>
              <a:rPr lang="en-US" sz="1600" dirty="0" err="1"/>
              <a:t>Arzt</a:t>
            </a:r>
            <a:r>
              <a:rPr lang="en-US" sz="1600" dirty="0"/>
              <a:t>, CBG</a:t>
            </a:r>
          </a:p>
          <a:p>
            <a:pPr marL="285750" indent="-285750">
              <a:buFont typeface="Arial" panose="020B0604020202020204" pitchFamily="34" charset="0"/>
              <a:buChar char="•"/>
            </a:pPr>
            <a:r>
              <a:rPr lang="en-US" sz="1600" dirty="0"/>
              <a:t>Fiji plugin</a:t>
            </a:r>
          </a:p>
        </p:txBody>
      </p:sp>
      <p:pic>
        <p:nvPicPr>
          <p:cNvPr id="13" name="Picture 12">
            <a:extLst>
              <a:ext uri="{FF2B5EF4-FFF2-40B4-BE49-F238E27FC236}">
                <a16:creationId xmlns:a16="http://schemas.microsoft.com/office/drawing/2014/main" id="{E0E392D8-65E2-6D41-BB3C-71C10C4E0435}"/>
              </a:ext>
            </a:extLst>
          </p:cNvPr>
          <p:cNvPicPr>
            <a:picLocks noChangeAspect="1"/>
          </p:cNvPicPr>
          <p:nvPr/>
        </p:nvPicPr>
        <p:blipFill rotWithShape="1">
          <a:blip r:embed="rId7"/>
          <a:srcRect b="14282"/>
          <a:stretch/>
        </p:blipFill>
        <p:spPr>
          <a:xfrm>
            <a:off x="5427132" y="1039625"/>
            <a:ext cx="2756007" cy="1696929"/>
          </a:xfrm>
          <a:prstGeom prst="rect">
            <a:avLst/>
          </a:prstGeom>
        </p:spPr>
      </p:pic>
    </p:spTree>
    <p:extLst>
      <p:ext uri="{BB962C8B-B14F-4D97-AF65-F5344CB8AC3E}">
        <p14:creationId xmlns:p14="http://schemas.microsoft.com/office/powerpoint/2010/main" val="3650565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F47AE-21A5-8845-B145-D8CB0C224031}"/>
              </a:ext>
            </a:extLst>
          </p:cNvPr>
          <p:cNvSpPr>
            <a:spLocks noGrp="1"/>
          </p:cNvSpPr>
          <p:nvPr>
            <p:ph type="title"/>
          </p:nvPr>
        </p:nvSpPr>
        <p:spPr/>
        <p:txBody>
          <a:bodyPr/>
          <a:lstStyle/>
          <a:p>
            <a:r>
              <a:rPr lang="en-US" dirty="0"/>
              <a:t>What is Ilastik</a:t>
            </a:r>
          </a:p>
        </p:txBody>
      </p:sp>
      <p:sp>
        <p:nvSpPr>
          <p:cNvPr id="3" name="Content Placeholder 2">
            <a:extLst>
              <a:ext uri="{FF2B5EF4-FFF2-40B4-BE49-F238E27FC236}">
                <a16:creationId xmlns:a16="http://schemas.microsoft.com/office/drawing/2014/main" id="{61054195-9408-A74E-B790-FFEF6C3E33D9}"/>
              </a:ext>
            </a:extLst>
          </p:cNvPr>
          <p:cNvSpPr>
            <a:spLocks noGrp="1"/>
          </p:cNvSpPr>
          <p:nvPr>
            <p:ph idx="1"/>
          </p:nvPr>
        </p:nvSpPr>
        <p:spPr>
          <a:xfrm>
            <a:off x="457200" y="1422068"/>
            <a:ext cx="5410944" cy="4704095"/>
          </a:xfrm>
        </p:spPr>
        <p:txBody>
          <a:bodyPr/>
          <a:lstStyle/>
          <a:p>
            <a:r>
              <a:rPr lang="en-US" dirty="0"/>
              <a:t>Machine learning algorithm for image analysis tasks</a:t>
            </a:r>
          </a:p>
          <a:p>
            <a:r>
              <a:rPr lang="en-US" dirty="0"/>
              <a:t>Interactive &amp; intuitive</a:t>
            </a:r>
          </a:p>
          <a:p>
            <a:r>
              <a:rPr lang="en-US" dirty="0"/>
              <a:t>Well documented</a:t>
            </a:r>
          </a:p>
          <a:p>
            <a:pPr marL="0" indent="0">
              <a:buNone/>
            </a:pPr>
            <a:endParaRPr lang="en-US" dirty="0"/>
          </a:p>
          <a:p>
            <a:pPr marL="0" indent="0">
              <a:buNone/>
            </a:pPr>
            <a:r>
              <a:rPr lang="en-US" b="1" dirty="0"/>
              <a:t>What it can do:</a:t>
            </a:r>
          </a:p>
          <a:p>
            <a:r>
              <a:rPr lang="en-US" u="sng" dirty="0"/>
              <a:t>Pixel classification</a:t>
            </a:r>
          </a:p>
          <a:p>
            <a:r>
              <a:rPr lang="en-US" dirty="0"/>
              <a:t>Object classification</a:t>
            </a:r>
          </a:p>
          <a:p>
            <a:r>
              <a:rPr lang="en-US" dirty="0"/>
              <a:t>Tracking</a:t>
            </a:r>
          </a:p>
          <a:p>
            <a:r>
              <a:rPr lang="en-US" dirty="0"/>
              <a:t>Density counting</a:t>
            </a:r>
          </a:p>
          <a:p>
            <a:r>
              <a:rPr lang="en-US" dirty="0"/>
              <a:t>Semi-manual 3D carving</a:t>
            </a:r>
          </a:p>
        </p:txBody>
      </p:sp>
      <p:pic>
        <p:nvPicPr>
          <p:cNvPr id="5" name="Picture 4">
            <a:extLst>
              <a:ext uri="{FF2B5EF4-FFF2-40B4-BE49-F238E27FC236}">
                <a16:creationId xmlns:a16="http://schemas.microsoft.com/office/drawing/2014/main" id="{24CB25AA-B6A5-594C-AA3D-742F865F5F8E}"/>
              </a:ext>
            </a:extLst>
          </p:cNvPr>
          <p:cNvPicPr>
            <a:picLocks noChangeAspect="1"/>
          </p:cNvPicPr>
          <p:nvPr/>
        </p:nvPicPr>
        <p:blipFill>
          <a:blip r:embed="rId3"/>
          <a:stretch>
            <a:fillRect/>
          </a:stretch>
        </p:blipFill>
        <p:spPr>
          <a:xfrm>
            <a:off x="6373641" y="4881182"/>
            <a:ext cx="2627784" cy="1927618"/>
          </a:xfrm>
          <a:prstGeom prst="rect">
            <a:avLst/>
          </a:prstGeom>
        </p:spPr>
      </p:pic>
      <p:sp>
        <p:nvSpPr>
          <p:cNvPr id="6" name="Rectangle 5">
            <a:extLst>
              <a:ext uri="{FF2B5EF4-FFF2-40B4-BE49-F238E27FC236}">
                <a16:creationId xmlns:a16="http://schemas.microsoft.com/office/drawing/2014/main" id="{F3AF696C-727D-2944-8359-C2DC11CB0AB0}"/>
              </a:ext>
            </a:extLst>
          </p:cNvPr>
          <p:cNvSpPr/>
          <p:nvPr/>
        </p:nvSpPr>
        <p:spPr>
          <a:xfrm>
            <a:off x="4187299" y="6340678"/>
            <a:ext cx="1680845" cy="369332"/>
          </a:xfrm>
          <a:prstGeom prst="rect">
            <a:avLst/>
          </a:prstGeom>
        </p:spPr>
        <p:txBody>
          <a:bodyPr wrap="none">
            <a:spAutoFit/>
          </a:bodyPr>
          <a:lstStyle/>
          <a:p>
            <a:r>
              <a:rPr lang="en-US" dirty="0">
                <a:hlinkClick r:id="rId4"/>
              </a:rPr>
              <a:t>www.ilastik.org</a:t>
            </a:r>
            <a:r>
              <a:rPr lang="en-US" dirty="0"/>
              <a:t> </a:t>
            </a:r>
          </a:p>
        </p:txBody>
      </p:sp>
      <p:pic>
        <p:nvPicPr>
          <p:cNvPr id="7" name="Picture 6">
            <a:extLst>
              <a:ext uri="{FF2B5EF4-FFF2-40B4-BE49-F238E27FC236}">
                <a16:creationId xmlns:a16="http://schemas.microsoft.com/office/drawing/2014/main" id="{6BA93F9A-B4CD-0846-A1AD-6E4AA5736EF8}"/>
              </a:ext>
            </a:extLst>
          </p:cNvPr>
          <p:cNvPicPr>
            <a:picLocks noChangeAspect="1"/>
          </p:cNvPicPr>
          <p:nvPr/>
        </p:nvPicPr>
        <p:blipFill rotWithShape="1">
          <a:blip r:embed="rId5"/>
          <a:srcRect t="7058"/>
          <a:stretch/>
        </p:blipFill>
        <p:spPr>
          <a:xfrm>
            <a:off x="6228975" y="2741607"/>
            <a:ext cx="2818638" cy="2065016"/>
          </a:xfrm>
          <a:prstGeom prst="rect">
            <a:avLst/>
          </a:prstGeom>
        </p:spPr>
      </p:pic>
      <p:pic>
        <p:nvPicPr>
          <p:cNvPr id="8" name="Picture 7">
            <a:extLst>
              <a:ext uri="{FF2B5EF4-FFF2-40B4-BE49-F238E27FC236}">
                <a16:creationId xmlns:a16="http://schemas.microsoft.com/office/drawing/2014/main" id="{3A382C6E-4D37-914C-BDCC-4B90B03CEBB2}"/>
              </a:ext>
            </a:extLst>
          </p:cNvPr>
          <p:cNvPicPr>
            <a:picLocks noChangeAspect="1"/>
          </p:cNvPicPr>
          <p:nvPr/>
        </p:nvPicPr>
        <p:blipFill>
          <a:blip r:embed="rId6"/>
          <a:stretch>
            <a:fillRect/>
          </a:stretch>
        </p:blipFill>
        <p:spPr>
          <a:xfrm>
            <a:off x="6260374" y="548680"/>
            <a:ext cx="2765866" cy="2124826"/>
          </a:xfrm>
          <a:prstGeom prst="rect">
            <a:avLst/>
          </a:prstGeom>
        </p:spPr>
      </p:pic>
    </p:spTree>
    <p:extLst>
      <p:ext uri="{BB962C8B-B14F-4D97-AF65-F5344CB8AC3E}">
        <p14:creationId xmlns:p14="http://schemas.microsoft.com/office/powerpoint/2010/main" val="3447168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CA567-8280-2043-A8BD-E315B8B3A567}"/>
              </a:ext>
            </a:extLst>
          </p:cNvPr>
          <p:cNvSpPr>
            <a:spLocks noGrp="1"/>
          </p:cNvSpPr>
          <p:nvPr>
            <p:ph type="title"/>
          </p:nvPr>
        </p:nvSpPr>
        <p:spPr/>
        <p:txBody>
          <a:bodyPr/>
          <a:lstStyle/>
          <a:p>
            <a:r>
              <a:rPr lang="en-US" dirty="0"/>
              <a:t>Hands-on: </a:t>
            </a:r>
            <a:r>
              <a:rPr lang="en-US" dirty="0" err="1"/>
              <a:t>EM_sequence</a:t>
            </a:r>
            <a:endParaRPr lang="en-US" dirty="0"/>
          </a:p>
        </p:txBody>
      </p:sp>
      <p:sp>
        <p:nvSpPr>
          <p:cNvPr id="3" name="Content Placeholder 2">
            <a:extLst>
              <a:ext uri="{FF2B5EF4-FFF2-40B4-BE49-F238E27FC236}">
                <a16:creationId xmlns:a16="http://schemas.microsoft.com/office/drawing/2014/main" id="{C5DFEA81-BDA5-A84F-818B-3CAAB8592140}"/>
              </a:ext>
            </a:extLst>
          </p:cNvPr>
          <p:cNvSpPr>
            <a:spLocks noGrp="1"/>
          </p:cNvSpPr>
          <p:nvPr>
            <p:ph idx="1"/>
          </p:nvPr>
        </p:nvSpPr>
        <p:spPr>
          <a:xfrm>
            <a:off x="457200" y="1422068"/>
            <a:ext cx="3898776" cy="4704095"/>
          </a:xfrm>
        </p:spPr>
        <p:txBody>
          <a:bodyPr>
            <a:normAutofit/>
          </a:bodyPr>
          <a:lstStyle/>
          <a:p>
            <a:r>
              <a:rPr lang="en-US" sz="1800" dirty="0"/>
              <a:t>Drosophila Embryo (TEM)</a:t>
            </a:r>
          </a:p>
          <a:p>
            <a:r>
              <a:rPr lang="en-US" sz="1800" dirty="0"/>
              <a:t>Sequence of TEM slices</a:t>
            </a:r>
          </a:p>
          <a:p>
            <a:pPr marL="0" indent="0">
              <a:buNone/>
            </a:pPr>
            <a:endParaRPr lang="en-US" sz="1800" dirty="0"/>
          </a:p>
          <a:p>
            <a:pPr marL="0" indent="0">
              <a:buNone/>
            </a:pPr>
            <a:r>
              <a:rPr lang="en-US" sz="1800" dirty="0"/>
              <a:t>Visualize the data:</a:t>
            </a:r>
          </a:p>
          <a:p>
            <a:r>
              <a:rPr lang="en-US" sz="1800" dirty="0"/>
              <a:t>Open </a:t>
            </a:r>
            <a:r>
              <a:rPr lang="en-US" sz="1800" b="1" dirty="0"/>
              <a:t>Fiji</a:t>
            </a:r>
            <a:r>
              <a:rPr lang="en-US" sz="1800" dirty="0"/>
              <a:t>.</a:t>
            </a:r>
          </a:p>
          <a:p>
            <a:r>
              <a:rPr lang="en-US" sz="1800" dirty="0"/>
              <a:t>Drag the </a:t>
            </a:r>
            <a:r>
              <a:rPr lang="en-US" sz="1800" i="1" dirty="0" err="1"/>
              <a:t>EM_sequence</a:t>
            </a:r>
            <a:r>
              <a:rPr lang="en-US" sz="1800" dirty="0"/>
              <a:t> folder into Fiji status bar.</a:t>
            </a:r>
          </a:p>
          <a:p>
            <a:r>
              <a:rPr lang="en-US" sz="1800" dirty="0"/>
              <a:t>Press </a:t>
            </a:r>
            <a:r>
              <a:rPr lang="en-US" sz="1800" i="1" dirty="0"/>
              <a:t>Yes</a:t>
            </a:r>
            <a:r>
              <a:rPr lang="en-US" sz="1800" dirty="0"/>
              <a:t> in ‘Open Folder’ popup.</a:t>
            </a:r>
          </a:p>
        </p:txBody>
      </p:sp>
      <p:pic>
        <p:nvPicPr>
          <p:cNvPr id="6" name="Picture 5">
            <a:extLst>
              <a:ext uri="{FF2B5EF4-FFF2-40B4-BE49-F238E27FC236}">
                <a16:creationId xmlns:a16="http://schemas.microsoft.com/office/drawing/2014/main" id="{F111A6CD-44A2-6E41-84C5-119FEE325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174" y="1369569"/>
            <a:ext cx="3933056" cy="3933056"/>
          </a:xfrm>
          <a:prstGeom prst="rect">
            <a:avLst/>
          </a:prstGeom>
        </p:spPr>
      </p:pic>
      <p:pic>
        <p:nvPicPr>
          <p:cNvPr id="7" name="Picture 6">
            <a:extLst>
              <a:ext uri="{FF2B5EF4-FFF2-40B4-BE49-F238E27FC236}">
                <a16:creationId xmlns:a16="http://schemas.microsoft.com/office/drawing/2014/main" id="{913897ED-AF2B-4A41-8CE9-E2E5DF051F11}"/>
              </a:ext>
            </a:extLst>
          </p:cNvPr>
          <p:cNvPicPr>
            <a:picLocks noChangeAspect="1"/>
          </p:cNvPicPr>
          <p:nvPr/>
        </p:nvPicPr>
        <p:blipFill>
          <a:blip r:embed="rId4"/>
          <a:stretch>
            <a:fillRect/>
          </a:stretch>
        </p:blipFill>
        <p:spPr>
          <a:xfrm>
            <a:off x="275465" y="4356346"/>
            <a:ext cx="2533197" cy="1327274"/>
          </a:xfrm>
          <a:prstGeom prst="rect">
            <a:avLst/>
          </a:prstGeom>
        </p:spPr>
      </p:pic>
      <p:pic>
        <p:nvPicPr>
          <p:cNvPr id="8" name="Picture 7">
            <a:extLst>
              <a:ext uri="{FF2B5EF4-FFF2-40B4-BE49-F238E27FC236}">
                <a16:creationId xmlns:a16="http://schemas.microsoft.com/office/drawing/2014/main" id="{6DBAB3F0-E2A7-FC48-9972-A4E5A45A2D7B}"/>
              </a:ext>
            </a:extLst>
          </p:cNvPr>
          <p:cNvPicPr>
            <a:picLocks noChangeAspect="1"/>
          </p:cNvPicPr>
          <p:nvPr/>
        </p:nvPicPr>
        <p:blipFill>
          <a:blip r:embed="rId5"/>
          <a:stretch>
            <a:fillRect/>
          </a:stretch>
        </p:blipFill>
        <p:spPr>
          <a:xfrm>
            <a:off x="3082075" y="4074992"/>
            <a:ext cx="2000759" cy="2241922"/>
          </a:xfrm>
          <a:prstGeom prst="rect">
            <a:avLst/>
          </a:prstGeom>
        </p:spPr>
      </p:pic>
      <p:sp>
        <p:nvSpPr>
          <p:cNvPr id="4" name="Rectangle 3">
            <a:extLst>
              <a:ext uri="{FF2B5EF4-FFF2-40B4-BE49-F238E27FC236}">
                <a16:creationId xmlns:a16="http://schemas.microsoft.com/office/drawing/2014/main" id="{94988339-6E6A-8C4A-A5BF-D9B19D756D09}"/>
              </a:ext>
            </a:extLst>
          </p:cNvPr>
          <p:cNvSpPr/>
          <p:nvPr/>
        </p:nvSpPr>
        <p:spPr>
          <a:xfrm>
            <a:off x="628374" y="6393364"/>
            <a:ext cx="8229599" cy="33855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a:t>See also Step by step </a:t>
            </a:r>
            <a:r>
              <a:rPr lang="en-US" sz="1600" dirty="0" err="1"/>
              <a:t>HowTo</a:t>
            </a:r>
            <a:r>
              <a:rPr lang="en-US" sz="1600" dirty="0"/>
              <a:t> guides: </a:t>
            </a:r>
            <a:r>
              <a:rPr lang="en-US" sz="1600" dirty="0">
                <a:hlinkClick r:id="rId6"/>
              </a:rPr>
              <a:t>https://mpicbg-scicomp.github.io/ipf_howtoguides/</a:t>
            </a:r>
            <a:r>
              <a:rPr lang="en-US" sz="1600" dirty="0"/>
              <a:t> </a:t>
            </a:r>
          </a:p>
        </p:txBody>
      </p:sp>
    </p:spTree>
    <p:extLst>
      <p:ext uri="{BB962C8B-B14F-4D97-AF65-F5344CB8AC3E}">
        <p14:creationId xmlns:p14="http://schemas.microsoft.com/office/powerpoint/2010/main" val="42841203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7C129-D65E-9D47-BB92-ABF92417F41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13FB86F0-F818-9244-9A73-7D8DFFF9C763}"/>
              </a:ext>
            </a:extLst>
          </p:cNvPr>
          <p:cNvSpPr>
            <a:spLocks noGrp="1"/>
          </p:cNvSpPr>
          <p:nvPr>
            <p:ph idx="1"/>
          </p:nvPr>
        </p:nvSpPr>
        <p:spPr>
          <a:xfrm>
            <a:off x="457200" y="1268760"/>
            <a:ext cx="8229600" cy="4704095"/>
          </a:xfrm>
        </p:spPr>
        <p:txBody>
          <a:bodyPr>
            <a:normAutofit/>
          </a:bodyPr>
          <a:lstStyle/>
          <a:p>
            <a:r>
              <a:rPr lang="en-US" sz="1800" dirty="0"/>
              <a:t>Open </a:t>
            </a:r>
            <a:r>
              <a:rPr lang="en-US" sz="1800" b="1" dirty="0"/>
              <a:t>Ilastik</a:t>
            </a:r>
            <a:r>
              <a:rPr lang="en-US" sz="1800" dirty="0"/>
              <a:t>.</a:t>
            </a:r>
          </a:p>
          <a:p>
            <a:r>
              <a:rPr lang="en-US" sz="1800" dirty="0"/>
              <a:t>Select: </a:t>
            </a:r>
            <a:r>
              <a:rPr lang="en-US" sz="1800" i="1" dirty="0"/>
              <a:t>Create New Project </a:t>
            </a:r>
            <a:r>
              <a:rPr lang="en-US" sz="1800" dirty="0"/>
              <a:t>&gt; </a:t>
            </a:r>
            <a:r>
              <a:rPr lang="en-US" sz="1800" i="1" dirty="0"/>
              <a:t>Pixel Classification.</a:t>
            </a:r>
          </a:p>
          <a:p>
            <a:r>
              <a:rPr lang="en-US" sz="1800" dirty="0"/>
              <a:t>Save the project.</a:t>
            </a:r>
          </a:p>
        </p:txBody>
      </p:sp>
      <p:grpSp>
        <p:nvGrpSpPr>
          <p:cNvPr id="6" name="Group 5">
            <a:extLst>
              <a:ext uri="{FF2B5EF4-FFF2-40B4-BE49-F238E27FC236}">
                <a16:creationId xmlns:a16="http://schemas.microsoft.com/office/drawing/2014/main" id="{40E40EE9-15D6-F340-A5A6-AFC894F65D40}"/>
              </a:ext>
            </a:extLst>
          </p:cNvPr>
          <p:cNvGrpSpPr/>
          <p:nvPr/>
        </p:nvGrpSpPr>
        <p:grpSpPr>
          <a:xfrm>
            <a:off x="2627784" y="1988840"/>
            <a:ext cx="6425077" cy="4066665"/>
            <a:chOff x="1691680" y="2420888"/>
            <a:chExt cx="6641101" cy="4203395"/>
          </a:xfrm>
        </p:grpSpPr>
        <p:pic>
          <p:nvPicPr>
            <p:cNvPr id="4" name="Picture 3">
              <a:extLst>
                <a:ext uri="{FF2B5EF4-FFF2-40B4-BE49-F238E27FC236}">
                  <a16:creationId xmlns:a16="http://schemas.microsoft.com/office/drawing/2014/main" id="{874CEDA1-47A2-9246-A161-74277BE9AADB}"/>
                </a:ext>
              </a:extLst>
            </p:cNvPr>
            <p:cNvPicPr>
              <a:picLocks noChangeAspect="1"/>
            </p:cNvPicPr>
            <p:nvPr/>
          </p:nvPicPr>
          <p:blipFill>
            <a:blip r:embed="rId3"/>
            <a:stretch>
              <a:fillRect/>
            </a:stretch>
          </p:blipFill>
          <p:spPr>
            <a:xfrm>
              <a:off x="1691680" y="2420888"/>
              <a:ext cx="6641101" cy="4203395"/>
            </a:xfrm>
            <a:prstGeom prst="rect">
              <a:avLst/>
            </a:prstGeom>
          </p:spPr>
        </p:pic>
        <p:sp>
          <p:nvSpPr>
            <p:cNvPr id="5" name="Rectangle 4">
              <a:extLst>
                <a:ext uri="{FF2B5EF4-FFF2-40B4-BE49-F238E27FC236}">
                  <a16:creationId xmlns:a16="http://schemas.microsoft.com/office/drawing/2014/main" id="{2C9252CB-4FBD-5441-B707-14EDED337380}"/>
                </a:ext>
              </a:extLst>
            </p:cNvPr>
            <p:cNvSpPr/>
            <p:nvPr/>
          </p:nvSpPr>
          <p:spPr>
            <a:xfrm>
              <a:off x="3563888" y="2852936"/>
              <a:ext cx="1440160" cy="43204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8F7198F2-C0E4-D344-8297-01A0A0655AA5}"/>
              </a:ext>
            </a:extLst>
          </p:cNvPr>
          <p:cNvSpPr/>
          <p:nvPr/>
        </p:nvSpPr>
        <p:spPr>
          <a:xfrm>
            <a:off x="611560" y="6167045"/>
            <a:ext cx="6480720" cy="646331"/>
          </a:xfrm>
          <a:prstGeom prst="rect">
            <a:avLst/>
          </a:prstGeom>
        </p:spPr>
        <p:txBody>
          <a:bodyPr wrap="square">
            <a:spAutoFit/>
          </a:bodyPr>
          <a:lstStyle/>
          <a:p>
            <a:r>
              <a:rPr lang="en-US" sz="1200" dirty="0"/>
              <a:t>Resources: </a:t>
            </a:r>
          </a:p>
          <a:p>
            <a:r>
              <a:rPr lang="en-US" sz="1200" dirty="0">
                <a:hlinkClick r:id="rId4"/>
              </a:rPr>
              <a:t>https://www.ilastik.org/documentation/index.html</a:t>
            </a:r>
            <a:r>
              <a:rPr lang="en-US" sz="1200" dirty="0"/>
              <a:t> (</a:t>
            </a:r>
            <a:r>
              <a:rPr lang="en-US" sz="1200" dirty="0" err="1"/>
              <a:t>ilastik</a:t>
            </a:r>
            <a:r>
              <a:rPr lang="en-US" sz="1200" dirty="0"/>
              <a:t> documentation)</a:t>
            </a:r>
          </a:p>
          <a:p>
            <a:r>
              <a:rPr lang="en-US" sz="1200" dirty="0">
                <a:hlinkClick r:id="rId5"/>
              </a:rPr>
              <a:t>https://zmb.dozuki.com/Guide/Ilastik+Pixel+Classification+and+Segmentation/41</a:t>
            </a:r>
            <a:r>
              <a:rPr lang="en-US" sz="1200" dirty="0"/>
              <a:t> (step-by-step)</a:t>
            </a:r>
          </a:p>
        </p:txBody>
      </p:sp>
    </p:spTree>
    <p:extLst>
      <p:ext uri="{BB962C8B-B14F-4D97-AF65-F5344CB8AC3E}">
        <p14:creationId xmlns:p14="http://schemas.microsoft.com/office/powerpoint/2010/main" val="307007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7C129-D65E-9D47-BB92-ABF92417F41B}"/>
              </a:ext>
            </a:extLst>
          </p:cNvPr>
          <p:cNvSpPr>
            <a:spLocks noGrp="1"/>
          </p:cNvSpPr>
          <p:nvPr>
            <p:ph type="title"/>
          </p:nvPr>
        </p:nvSpPr>
        <p:spPr/>
        <p:txBody>
          <a:bodyPr/>
          <a:lstStyle/>
          <a:p>
            <a:r>
              <a:rPr lang="en-US" dirty="0"/>
              <a:t>Hands-on</a:t>
            </a:r>
          </a:p>
        </p:txBody>
      </p:sp>
      <p:sp>
        <p:nvSpPr>
          <p:cNvPr id="10" name="Content Placeholder 2">
            <a:extLst>
              <a:ext uri="{FF2B5EF4-FFF2-40B4-BE49-F238E27FC236}">
                <a16:creationId xmlns:a16="http://schemas.microsoft.com/office/drawing/2014/main" id="{07C14E05-C377-2B4F-B8F4-B1073E5BF308}"/>
              </a:ext>
            </a:extLst>
          </p:cNvPr>
          <p:cNvSpPr>
            <a:spLocks noGrp="1"/>
          </p:cNvSpPr>
          <p:nvPr>
            <p:ph idx="1"/>
          </p:nvPr>
        </p:nvSpPr>
        <p:spPr>
          <a:xfrm>
            <a:off x="457200" y="1422068"/>
            <a:ext cx="8229600" cy="4704095"/>
          </a:xfrm>
        </p:spPr>
        <p:txBody>
          <a:bodyPr>
            <a:normAutofit/>
          </a:bodyPr>
          <a:lstStyle/>
          <a:p>
            <a:r>
              <a:rPr lang="en-US" sz="1800" dirty="0"/>
              <a:t>Define </a:t>
            </a:r>
            <a:r>
              <a:rPr lang="en-US" sz="1800" b="1" i="1" dirty="0"/>
              <a:t>Input data</a:t>
            </a:r>
            <a:r>
              <a:rPr lang="en-US" sz="1800" dirty="0"/>
              <a:t>:</a:t>
            </a:r>
          </a:p>
          <a:p>
            <a:pPr lvl="1"/>
            <a:r>
              <a:rPr lang="en-US" dirty="0"/>
              <a:t>Drag &amp; drop an image into the white area.</a:t>
            </a:r>
          </a:p>
          <a:p>
            <a:pPr lvl="1"/>
            <a:r>
              <a:rPr lang="en-US" sz="1800" dirty="0"/>
              <a:t>or select: </a:t>
            </a:r>
            <a:r>
              <a:rPr lang="en-US" sz="1800" i="1" dirty="0"/>
              <a:t>Add New … </a:t>
            </a:r>
            <a:r>
              <a:rPr lang="en-US" sz="1800" dirty="0"/>
              <a:t>&gt; </a:t>
            </a:r>
            <a:r>
              <a:rPr lang="en-US" sz="1800" i="1" dirty="0"/>
              <a:t>Add separate Image(s)… </a:t>
            </a:r>
            <a:r>
              <a:rPr lang="en-US" sz="1800" dirty="0"/>
              <a:t>.</a:t>
            </a:r>
          </a:p>
          <a:p>
            <a:pPr marL="0" indent="0">
              <a:buNone/>
            </a:pPr>
            <a:endParaRPr lang="en-US" sz="1800" dirty="0"/>
          </a:p>
        </p:txBody>
      </p:sp>
      <p:grpSp>
        <p:nvGrpSpPr>
          <p:cNvPr id="12" name="Group 11">
            <a:extLst>
              <a:ext uri="{FF2B5EF4-FFF2-40B4-BE49-F238E27FC236}">
                <a16:creationId xmlns:a16="http://schemas.microsoft.com/office/drawing/2014/main" id="{5FCFA1D7-0B9E-B546-A934-84300B0905DC}"/>
              </a:ext>
            </a:extLst>
          </p:cNvPr>
          <p:cNvGrpSpPr/>
          <p:nvPr/>
        </p:nvGrpSpPr>
        <p:grpSpPr>
          <a:xfrm>
            <a:off x="3275856" y="2543554"/>
            <a:ext cx="5699115" cy="3951941"/>
            <a:chOff x="3275856" y="2543554"/>
            <a:chExt cx="5699115" cy="3951941"/>
          </a:xfrm>
        </p:grpSpPr>
        <p:pic>
          <p:nvPicPr>
            <p:cNvPr id="7" name="Picture 6">
              <a:extLst>
                <a:ext uri="{FF2B5EF4-FFF2-40B4-BE49-F238E27FC236}">
                  <a16:creationId xmlns:a16="http://schemas.microsoft.com/office/drawing/2014/main" id="{77FA22D2-5AED-234B-9422-C26200C27A9D}"/>
                </a:ext>
              </a:extLst>
            </p:cNvPr>
            <p:cNvPicPr>
              <a:picLocks noChangeAspect="1"/>
            </p:cNvPicPr>
            <p:nvPr/>
          </p:nvPicPr>
          <p:blipFill>
            <a:blip r:embed="rId3"/>
            <a:stretch>
              <a:fillRect/>
            </a:stretch>
          </p:blipFill>
          <p:spPr>
            <a:xfrm>
              <a:off x="3275856" y="2543554"/>
              <a:ext cx="5699115" cy="3951941"/>
            </a:xfrm>
            <a:prstGeom prst="rect">
              <a:avLst/>
            </a:prstGeom>
          </p:spPr>
        </p:pic>
        <p:sp>
          <p:nvSpPr>
            <p:cNvPr id="11" name="Rectangle 10">
              <a:extLst>
                <a:ext uri="{FF2B5EF4-FFF2-40B4-BE49-F238E27FC236}">
                  <a16:creationId xmlns:a16="http://schemas.microsoft.com/office/drawing/2014/main" id="{4F2A52FE-F785-BC4D-8DE9-03199ED4BDD1}"/>
                </a:ext>
              </a:extLst>
            </p:cNvPr>
            <p:cNvSpPr/>
            <p:nvPr/>
          </p:nvSpPr>
          <p:spPr>
            <a:xfrm>
              <a:off x="5428756" y="2996952"/>
              <a:ext cx="3391716" cy="50405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CC1CD2EA-5AD3-D54F-AF75-D83801AA0914}"/>
              </a:ext>
            </a:extLst>
          </p:cNvPr>
          <p:cNvSpPr/>
          <p:nvPr/>
        </p:nvSpPr>
        <p:spPr>
          <a:xfrm>
            <a:off x="323528" y="5048945"/>
            <a:ext cx="2304256" cy="830997"/>
          </a:xfrm>
          <a:prstGeom prst="rect">
            <a:avLst/>
          </a:prstGeom>
          <a:ln>
            <a:solidFill>
              <a:schemeClr val="accent1"/>
            </a:solidFill>
          </a:ln>
        </p:spPr>
        <p:txBody>
          <a:bodyPr wrap="square">
            <a:spAutoFit/>
          </a:bodyPr>
          <a:lstStyle/>
          <a:p>
            <a:r>
              <a:rPr lang="en-US" sz="1600" dirty="0">
                <a:solidFill>
                  <a:srgbClr val="17375E"/>
                </a:solidFill>
              </a:rPr>
              <a:t>We only use one image </a:t>
            </a:r>
            <a:br>
              <a:rPr lang="en-US" sz="1600" dirty="0">
                <a:solidFill>
                  <a:srgbClr val="17375E"/>
                </a:solidFill>
              </a:rPr>
            </a:br>
            <a:r>
              <a:rPr lang="en-US" sz="1600" dirty="0">
                <a:solidFill>
                  <a:srgbClr val="17375E"/>
                </a:solidFill>
              </a:rPr>
              <a:t>here but one can add </a:t>
            </a:r>
            <a:br>
              <a:rPr lang="en-US" sz="1600" dirty="0">
                <a:solidFill>
                  <a:srgbClr val="17375E"/>
                </a:solidFill>
              </a:rPr>
            </a:br>
            <a:r>
              <a:rPr lang="en-US" sz="1600" dirty="0">
                <a:solidFill>
                  <a:srgbClr val="17375E"/>
                </a:solidFill>
              </a:rPr>
              <a:t>more images for training.</a:t>
            </a:r>
          </a:p>
        </p:txBody>
      </p:sp>
    </p:spTree>
    <p:extLst>
      <p:ext uri="{BB962C8B-B14F-4D97-AF65-F5344CB8AC3E}">
        <p14:creationId xmlns:p14="http://schemas.microsoft.com/office/powerpoint/2010/main" val="924133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7C129-D65E-9D47-BB92-ABF92417F41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13FB86F0-F818-9244-9A73-7D8DFFF9C763}"/>
              </a:ext>
            </a:extLst>
          </p:cNvPr>
          <p:cNvSpPr>
            <a:spLocks noGrp="1"/>
          </p:cNvSpPr>
          <p:nvPr>
            <p:ph idx="1"/>
          </p:nvPr>
        </p:nvSpPr>
        <p:spPr/>
        <p:txBody>
          <a:bodyPr>
            <a:normAutofit/>
          </a:bodyPr>
          <a:lstStyle/>
          <a:p>
            <a:r>
              <a:rPr lang="en-US" sz="1800" dirty="0"/>
              <a:t>Define </a:t>
            </a:r>
            <a:r>
              <a:rPr lang="en-US" sz="1800" b="1" i="1" dirty="0"/>
              <a:t>Input data</a:t>
            </a:r>
            <a:r>
              <a:rPr lang="en-US" sz="1800" dirty="0"/>
              <a:t>:</a:t>
            </a:r>
          </a:p>
          <a:p>
            <a:pPr lvl="1"/>
            <a:r>
              <a:rPr lang="en-US" dirty="0"/>
              <a:t>Drag &amp; drop an image into the white area.</a:t>
            </a:r>
          </a:p>
          <a:p>
            <a:pPr lvl="1"/>
            <a:r>
              <a:rPr lang="en-US" dirty="0"/>
              <a:t>or select: </a:t>
            </a:r>
            <a:r>
              <a:rPr lang="en-US" i="1" dirty="0"/>
              <a:t>Add New … </a:t>
            </a:r>
            <a:r>
              <a:rPr lang="en-US" dirty="0"/>
              <a:t>&gt; </a:t>
            </a:r>
            <a:r>
              <a:rPr lang="en-US" i="1" dirty="0"/>
              <a:t>Add separate Image(s)… </a:t>
            </a:r>
            <a:r>
              <a:rPr lang="en-US" dirty="0"/>
              <a:t>.</a:t>
            </a:r>
          </a:p>
          <a:p>
            <a:pPr marL="0" indent="0">
              <a:buNone/>
            </a:pPr>
            <a:endParaRPr lang="en-US" sz="1800" dirty="0"/>
          </a:p>
        </p:txBody>
      </p:sp>
      <p:pic>
        <p:nvPicPr>
          <p:cNvPr id="5" name="Picture 4">
            <a:extLst>
              <a:ext uri="{FF2B5EF4-FFF2-40B4-BE49-F238E27FC236}">
                <a16:creationId xmlns:a16="http://schemas.microsoft.com/office/drawing/2014/main" id="{B3740671-BE39-EA46-B1C7-19DE319398AB}"/>
              </a:ext>
            </a:extLst>
          </p:cNvPr>
          <p:cNvPicPr>
            <a:picLocks noChangeAspect="1"/>
          </p:cNvPicPr>
          <p:nvPr/>
        </p:nvPicPr>
        <p:blipFill>
          <a:blip r:embed="rId3"/>
          <a:stretch>
            <a:fillRect/>
          </a:stretch>
        </p:blipFill>
        <p:spPr>
          <a:xfrm>
            <a:off x="3275856" y="2559537"/>
            <a:ext cx="5699115" cy="3965807"/>
          </a:xfrm>
          <a:prstGeom prst="rect">
            <a:avLst/>
          </a:prstGeom>
        </p:spPr>
      </p:pic>
      <p:sp>
        <p:nvSpPr>
          <p:cNvPr id="6" name="Rectangle 5">
            <a:extLst>
              <a:ext uri="{FF2B5EF4-FFF2-40B4-BE49-F238E27FC236}">
                <a16:creationId xmlns:a16="http://schemas.microsoft.com/office/drawing/2014/main" id="{09567006-DB6D-4E4E-BF6E-C934E7AC400E}"/>
              </a:ext>
            </a:extLst>
          </p:cNvPr>
          <p:cNvSpPr/>
          <p:nvPr/>
        </p:nvSpPr>
        <p:spPr>
          <a:xfrm>
            <a:off x="323528" y="5048945"/>
            <a:ext cx="2304256" cy="830997"/>
          </a:xfrm>
          <a:prstGeom prst="rect">
            <a:avLst/>
          </a:prstGeom>
          <a:ln>
            <a:solidFill>
              <a:schemeClr val="accent1"/>
            </a:solidFill>
          </a:ln>
        </p:spPr>
        <p:txBody>
          <a:bodyPr wrap="square">
            <a:spAutoFit/>
          </a:bodyPr>
          <a:lstStyle/>
          <a:p>
            <a:r>
              <a:rPr lang="en-US" sz="1600" dirty="0">
                <a:solidFill>
                  <a:srgbClr val="17375E"/>
                </a:solidFill>
              </a:rPr>
              <a:t>We only use one image </a:t>
            </a:r>
            <a:br>
              <a:rPr lang="en-US" sz="1600" dirty="0">
                <a:solidFill>
                  <a:srgbClr val="17375E"/>
                </a:solidFill>
              </a:rPr>
            </a:br>
            <a:r>
              <a:rPr lang="en-US" sz="1600" dirty="0">
                <a:solidFill>
                  <a:srgbClr val="17375E"/>
                </a:solidFill>
              </a:rPr>
              <a:t>here but one can add </a:t>
            </a:r>
            <a:br>
              <a:rPr lang="en-US" sz="1600" dirty="0">
                <a:solidFill>
                  <a:srgbClr val="17375E"/>
                </a:solidFill>
              </a:rPr>
            </a:br>
            <a:r>
              <a:rPr lang="en-US" sz="1600" dirty="0">
                <a:solidFill>
                  <a:srgbClr val="17375E"/>
                </a:solidFill>
              </a:rPr>
              <a:t>more images for training.</a:t>
            </a:r>
          </a:p>
        </p:txBody>
      </p:sp>
    </p:spTree>
    <p:extLst>
      <p:ext uri="{BB962C8B-B14F-4D97-AF65-F5344CB8AC3E}">
        <p14:creationId xmlns:p14="http://schemas.microsoft.com/office/powerpoint/2010/main" val="261122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7C129-D65E-9D47-BB92-ABF92417F41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13FB86F0-F818-9244-9A73-7D8DFFF9C763}"/>
              </a:ext>
            </a:extLst>
          </p:cNvPr>
          <p:cNvSpPr>
            <a:spLocks noGrp="1"/>
          </p:cNvSpPr>
          <p:nvPr>
            <p:ph idx="1"/>
          </p:nvPr>
        </p:nvSpPr>
        <p:spPr/>
        <p:txBody>
          <a:bodyPr>
            <a:normAutofit/>
          </a:bodyPr>
          <a:lstStyle/>
          <a:p>
            <a:r>
              <a:rPr lang="en-US" sz="1800" dirty="0"/>
              <a:t>Copy the image into your Ilastik project.</a:t>
            </a:r>
          </a:p>
          <a:p>
            <a:pPr lvl="1"/>
            <a:r>
              <a:rPr lang="en-US" sz="1600" dirty="0"/>
              <a:t>Double click the line with the image to open the properties window.</a:t>
            </a:r>
          </a:p>
          <a:p>
            <a:pPr marL="0" indent="0">
              <a:buNone/>
            </a:pPr>
            <a:endParaRPr lang="en-US" sz="1800" dirty="0"/>
          </a:p>
        </p:txBody>
      </p:sp>
      <p:sp>
        <p:nvSpPr>
          <p:cNvPr id="6" name="Rectangle 5">
            <a:extLst>
              <a:ext uri="{FF2B5EF4-FFF2-40B4-BE49-F238E27FC236}">
                <a16:creationId xmlns:a16="http://schemas.microsoft.com/office/drawing/2014/main" id="{09567006-DB6D-4E4E-BF6E-C934E7AC400E}"/>
              </a:ext>
            </a:extLst>
          </p:cNvPr>
          <p:cNvSpPr/>
          <p:nvPr/>
        </p:nvSpPr>
        <p:spPr>
          <a:xfrm>
            <a:off x="266037" y="3501008"/>
            <a:ext cx="2304256" cy="1323439"/>
          </a:xfrm>
          <a:prstGeom prst="rect">
            <a:avLst/>
          </a:prstGeom>
          <a:ln>
            <a:solidFill>
              <a:schemeClr val="accent1"/>
            </a:solidFill>
          </a:ln>
        </p:spPr>
        <p:txBody>
          <a:bodyPr wrap="square">
            <a:spAutoFit/>
          </a:bodyPr>
          <a:lstStyle/>
          <a:p>
            <a:r>
              <a:rPr lang="en-US" sz="1600" dirty="0">
                <a:solidFill>
                  <a:srgbClr val="17375E"/>
                </a:solidFill>
              </a:rPr>
              <a:t>If your images are big don’t do this. But instead make sure that you keep your train images close to the project location.</a:t>
            </a:r>
          </a:p>
        </p:txBody>
      </p:sp>
      <p:grpSp>
        <p:nvGrpSpPr>
          <p:cNvPr id="10" name="Group 9">
            <a:extLst>
              <a:ext uri="{FF2B5EF4-FFF2-40B4-BE49-F238E27FC236}">
                <a16:creationId xmlns:a16="http://schemas.microsoft.com/office/drawing/2014/main" id="{03AFDA93-1188-5640-838B-08726C32B058}"/>
              </a:ext>
            </a:extLst>
          </p:cNvPr>
          <p:cNvGrpSpPr/>
          <p:nvPr/>
        </p:nvGrpSpPr>
        <p:grpSpPr>
          <a:xfrm>
            <a:off x="2827493" y="2559537"/>
            <a:ext cx="6147478" cy="3965807"/>
            <a:chOff x="2827493" y="2559537"/>
            <a:chExt cx="6147478" cy="3965807"/>
          </a:xfrm>
        </p:grpSpPr>
        <p:pic>
          <p:nvPicPr>
            <p:cNvPr id="5" name="Picture 4">
              <a:extLst>
                <a:ext uri="{FF2B5EF4-FFF2-40B4-BE49-F238E27FC236}">
                  <a16:creationId xmlns:a16="http://schemas.microsoft.com/office/drawing/2014/main" id="{B3740671-BE39-EA46-B1C7-19DE319398AB}"/>
                </a:ext>
              </a:extLst>
            </p:cNvPr>
            <p:cNvPicPr>
              <a:picLocks noChangeAspect="1"/>
            </p:cNvPicPr>
            <p:nvPr/>
          </p:nvPicPr>
          <p:blipFill>
            <a:blip r:embed="rId3"/>
            <a:stretch>
              <a:fillRect/>
            </a:stretch>
          </p:blipFill>
          <p:spPr>
            <a:xfrm>
              <a:off x="3275856" y="2559537"/>
              <a:ext cx="5699115" cy="3965807"/>
            </a:xfrm>
            <a:prstGeom prst="rect">
              <a:avLst/>
            </a:prstGeom>
          </p:spPr>
        </p:pic>
        <p:sp>
          <p:nvSpPr>
            <p:cNvPr id="8" name="Rectangle 7">
              <a:extLst>
                <a:ext uri="{FF2B5EF4-FFF2-40B4-BE49-F238E27FC236}">
                  <a16:creationId xmlns:a16="http://schemas.microsoft.com/office/drawing/2014/main" id="{2093465D-7850-CA4D-8282-A93A4B9E2904}"/>
                </a:ext>
              </a:extLst>
            </p:cNvPr>
            <p:cNvSpPr/>
            <p:nvPr/>
          </p:nvSpPr>
          <p:spPr>
            <a:xfrm>
              <a:off x="5490890" y="3029819"/>
              <a:ext cx="3240360" cy="41799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2BAF26D-0216-F648-83B4-4964D056D2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7493" y="3797778"/>
              <a:ext cx="4025900" cy="2578100"/>
            </a:xfrm>
            <a:prstGeom prst="rect">
              <a:avLst/>
            </a:prstGeom>
          </p:spPr>
        </p:pic>
        <p:sp>
          <p:nvSpPr>
            <p:cNvPr id="9" name="Rectangle 8">
              <a:extLst>
                <a:ext uri="{FF2B5EF4-FFF2-40B4-BE49-F238E27FC236}">
                  <a16:creationId xmlns:a16="http://schemas.microsoft.com/office/drawing/2014/main" id="{05992A16-CCC6-5D4A-8481-7D21DB487D51}"/>
                </a:ext>
              </a:extLst>
            </p:cNvPr>
            <p:cNvSpPr/>
            <p:nvPr/>
          </p:nvSpPr>
          <p:spPr>
            <a:xfrm>
              <a:off x="3547573" y="5453962"/>
              <a:ext cx="1393314" cy="41799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0051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7C129-D65E-9D47-BB92-ABF92417F41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13FB86F0-F818-9244-9A73-7D8DFFF9C763}"/>
              </a:ext>
            </a:extLst>
          </p:cNvPr>
          <p:cNvSpPr>
            <a:spLocks noGrp="1"/>
          </p:cNvSpPr>
          <p:nvPr>
            <p:ph idx="1"/>
          </p:nvPr>
        </p:nvSpPr>
        <p:spPr/>
        <p:txBody>
          <a:bodyPr>
            <a:normAutofit/>
          </a:bodyPr>
          <a:lstStyle/>
          <a:p>
            <a:r>
              <a:rPr lang="en-US" sz="1800" dirty="0"/>
              <a:t>Select </a:t>
            </a:r>
            <a:r>
              <a:rPr lang="en-US" sz="1800" b="1" i="1" dirty="0"/>
              <a:t>Feature Selection</a:t>
            </a:r>
            <a:r>
              <a:rPr lang="en-US" sz="1800" b="1" dirty="0"/>
              <a:t> </a:t>
            </a:r>
            <a:r>
              <a:rPr lang="en-US" sz="1800" dirty="0"/>
              <a:t>tab.</a:t>
            </a:r>
          </a:p>
          <a:p>
            <a:r>
              <a:rPr lang="en-US" sz="1800" dirty="0"/>
              <a:t>Click </a:t>
            </a:r>
            <a:r>
              <a:rPr lang="en-US" sz="1800" i="1" dirty="0"/>
              <a:t>Select Features</a:t>
            </a:r>
            <a:r>
              <a:rPr lang="en-US" sz="1800" dirty="0"/>
              <a:t>.</a:t>
            </a:r>
          </a:p>
          <a:p>
            <a:r>
              <a:rPr lang="en-US" sz="1800" dirty="0"/>
              <a:t>Select a subset of features.</a:t>
            </a:r>
          </a:p>
          <a:p>
            <a:endParaRPr lang="en-US" sz="1800" dirty="0"/>
          </a:p>
          <a:p>
            <a:pPr marL="0" indent="0">
              <a:buNone/>
            </a:pPr>
            <a:endParaRPr lang="en-US" sz="1800" dirty="0"/>
          </a:p>
        </p:txBody>
      </p:sp>
      <p:grpSp>
        <p:nvGrpSpPr>
          <p:cNvPr id="6" name="Group 5">
            <a:extLst>
              <a:ext uri="{FF2B5EF4-FFF2-40B4-BE49-F238E27FC236}">
                <a16:creationId xmlns:a16="http://schemas.microsoft.com/office/drawing/2014/main" id="{4D949075-4143-BB4D-A694-86F5F1B67C6B}"/>
              </a:ext>
            </a:extLst>
          </p:cNvPr>
          <p:cNvGrpSpPr/>
          <p:nvPr/>
        </p:nvGrpSpPr>
        <p:grpSpPr>
          <a:xfrm>
            <a:off x="3178696" y="2564904"/>
            <a:ext cx="5857800" cy="4078395"/>
            <a:chOff x="3059832" y="2564904"/>
            <a:chExt cx="5857800" cy="4078395"/>
          </a:xfrm>
        </p:grpSpPr>
        <p:pic>
          <p:nvPicPr>
            <p:cNvPr id="4" name="Picture 3">
              <a:extLst>
                <a:ext uri="{FF2B5EF4-FFF2-40B4-BE49-F238E27FC236}">
                  <a16:creationId xmlns:a16="http://schemas.microsoft.com/office/drawing/2014/main" id="{185FD219-F74A-0A49-A291-D3D78317FC28}"/>
                </a:ext>
              </a:extLst>
            </p:cNvPr>
            <p:cNvPicPr>
              <a:picLocks noChangeAspect="1"/>
            </p:cNvPicPr>
            <p:nvPr/>
          </p:nvPicPr>
          <p:blipFill>
            <a:blip r:embed="rId3"/>
            <a:stretch>
              <a:fillRect/>
            </a:stretch>
          </p:blipFill>
          <p:spPr>
            <a:xfrm>
              <a:off x="3059832" y="2564904"/>
              <a:ext cx="5857800" cy="4078395"/>
            </a:xfrm>
            <a:prstGeom prst="rect">
              <a:avLst/>
            </a:prstGeom>
          </p:spPr>
        </p:pic>
        <p:sp>
          <p:nvSpPr>
            <p:cNvPr id="5" name="Rectangle 4">
              <a:extLst>
                <a:ext uri="{FF2B5EF4-FFF2-40B4-BE49-F238E27FC236}">
                  <a16:creationId xmlns:a16="http://schemas.microsoft.com/office/drawing/2014/main" id="{ECE57DAC-5415-4545-AB4C-90EC0C8C8A28}"/>
                </a:ext>
              </a:extLst>
            </p:cNvPr>
            <p:cNvSpPr/>
            <p:nvPr/>
          </p:nvSpPr>
          <p:spPr>
            <a:xfrm>
              <a:off x="3491880" y="3212976"/>
              <a:ext cx="1393314" cy="41799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8F607965-BCA6-DD40-91BA-DD35CA3A394E}"/>
              </a:ext>
            </a:extLst>
          </p:cNvPr>
          <p:cNvSpPr/>
          <p:nvPr/>
        </p:nvSpPr>
        <p:spPr>
          <a:xfrm>
            <a:off x="323528" y="5048945"/>
            <a:ext cx="2304256" cy="830997"/>
          </a:xfrm>
          <a:prstGeom prst="rect">
            <a:avLst/>
          </a:prstGeom>
          <a:ln>
            <a:solidFill>
              <a:schemeClr val="accent1"/>
            </a:solidFill>
          </a:ln>
        </p:spPr>
        <p:txBody>
          <a:bodyPr wrap="square">
            <a:spAutoFit/>
          </a:bodyPr>
          <a:lstStyle/>
          <a:p>
            <a:r>
              <a:rPr lang="en-US" sz="1600" dirty="0">
                <a:solidFill>
                  <a:srgbClr val="17375E"/>
                </a:solidFill>
              </a:rPr>
              <a:t>The choice is initially a </a:t>
            </a:r>
            <a:br>
              <a:rPr lang="en-US" sz="1600" dirty="0">
                <a:solidFill>
                  <a:srgbClr val="17375E"/>
                </a:solidFill>
              </a:rPr>
            </a:br>
            <a:r>
              <a:rPr lang="en-US" sz="1600" dirty="0">
                <a:solidFill>
                  <a:srgbClr val="17375E"/>
                </a:solidFill>
              </a:rPr>
              <a:t>bit arbitrary and can be </a:t>
            </a:r>
            <a:br>
              <a:rPr lang="en-US" sz="1600" dirty="0">
                <a:solidFill>
                  <a:srgbClr val="17375E"/>
                </a:solidFill>
              </a:rPr>
            </a:br>
            <a:r>
              <a:rPr lang="en-US" sz="1600" dirty="0">
                <a:solidFill>
                  <a:srgbClr val="17375E"/>
                </a:solidFill>
              </a:rPr>
              <a:t>refined later.</a:t>
            </a:r>
          </a:p>
        </p:txBody>
      </p:sp>
    </p:spTree>
    <p:extLst>
      <p:ext uri="{BB962C8B-B14F-4D97-AF65-F5344CB8AC3E}">
        <p14:creationId xmlns:p14="http://schemas.microsoft.com/office/powerpoint/2010/main" val="1885501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7C129-D65E-9D47-BB92-ABF92417F41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13FB86F0-F818-9244-9A73-7D8DFFF9C763}"/>
              </a:ext>
            </a:extLst>
          </p:cNvPr>
          <p:cNvSpPr>
            <a:spLocks noGrp="1"/>
          </p:cNvSpPr>
          <p:nvPr>
            <p:ph idx="1"/>
          </p:nvPr>
        </p:nvSpPr>
        <p:spPr/>
        <p:txBody>
          <a:bodyPr>
            <a:normAutofit/>
          </a:bodyPr>
          <a:lstStyle/>
          <a:p>
            <a:r>
              <a:rPr lang="en-US" sz="1800" dirty="0"/>
              <a:t>Visualize the features .</a:t>
            </a:r>
          </a:p>
        </p:txBody>
      </p:sp>
      <p:grpSp>
        <p:nvGrpSpPr>
          <p:cNvPr id="10" name="Group 9">
            <a:extLst>
              <a:ext uri="{FF2B5EF4-FFF2-40B4-BE49-F238E27FC236}">
                <a16:creationId xmlns:a16="http://schemas.microsoft.com/office/drawing/2014/main" id="{08CB6880-CF42-584E-B3B3-349F3E88DBBF}"/>
              </a:ext>
            </a:extLst>
          </p:cNvPr>
          <p:cNvGrpSpPr/>
          <p:nvPr/>
        </p:nvGrpSpPr>
        <p:grpSpPr>
          <a:xfrm>
            <a:off x="3080905" y="2492896"/>
            <a:ext cx="5955591" cy="4117535"/>
            <a:chOff x="2972384" y="2564904"/>
            <a:chExt cx="5955591" cy="4117535"/>
          </a:xfrm>
        </p:grpSpPr>
        <p:pic>
          <p:nvPicPr>
            <p:cNvPr id="5" name="Picture 4">
              <a:extLst>
                <a:ext uri="{FF2B5EF4-FFF2-40B4-BE49-F238E27FC236}">
                  <a16:creationId xmlns:a16="http://schemas.microsoft.com/office/drawing/2014/main" id="{C33B1C85-7BA2-9046-8A0B-AA60AA91AA8E}"/>
                </a:ext>
              </a:extLst>
            </p:cNvPr>
            <p:cNvPicPr>
              <a:picLocks noChangeAspect="1"/>
            </p:cNvPicPr>
            <p:nvPr/>
          </p:nvPicPr>
          <p:blipFill>
            <a:blip r:embed="rId3"/>
            <a:stretch>
              <a:fillRect/>
            </a:stretch>
          </p:blipFill>
          <p:spPr>
            <a:xfrm>
              <a:off x="2972384" y="2564904"/>
              <a:ext cx="5955591" cy="4117535"/>
            </a:xfrm>
            <a:prstGeom prst="rect">
              <a:avLst/>
            </a:prstGeom>
          </p:spPr>
        </p:pic>
        <p:sp>
          <p:nvSpPr>
            <p:cNvPr id="9" name="Rectangle 8">
              <a:extLst>
                <a:ext uri="{FF2B5EF4-FFF2-40B4-BE49-F238E27FC236}">
                  <a16:creationId xmlns:a16="http://schemas.microsoft.com/office/drawing/2014/main" id="{377F77F5-05C0-F648-B1DA-A8A56037948A}"/>
                </a:ext>
              </a:extLst>
            </p:cNvPr>
            <p:cNvSpPr/>
            <p:nvPr/>
          </p:nvSpPr>
          <p:spPr>
            <a:xfrm>
              <a:off x="2972384" y="5013175"/>
              <a:ext cx="2175680" cy="1669263"/>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D26C1E53-BCB1-0044-8CEC-085BC35E0477}"/>
              </a:ext>
            </a:extLst>
          </p:cNvPr>
          <p:cNvSpPr/>
          <p:nvPr/>
        </p:nvSpPr>
        <p:spPr>
          <a:xfrm>
            <a:off x="323528" y="5048945"/>
            <a:ext cx="2304256" cy="830997"/>
          </a:xfrm>
          <a:prstGeom prst="rect">
            <a:avLst/>
          </a:prstGeom>
          <a:ln>
            <a:solidFill>
              <a:schemeClr val="accent1"/>
            </a:solidFill>
          </a:ln>
        </p:spPr>
        <p:txBody>
          <a:bodyPr wrap="square">
            <a:spAutoFit/>
          </a:bodyPr>
          <a:lstStyle/>
          <a:p>
            <a:r>
              <a:rPr lang="en-US" sz="1600" dirty="0">
                <a:solidFill>
                  <a:srgbClr val="17375E"/>
                </a:solidFill>
              </a:rPr>
              <a:t>Visualization can indicate which features are useful.</a:t>
            </a:r>
          </a:p>
        </p:txBody>
      </p:sp>
      <p:sp>
        <p:nvSpPr>
          <p:cNvPr id="12" name="Rectangle 11">
            <a:extLst>
              <a:ext uri="{FF2B5EF4-FFF2-40B4-BE49-F238E27FC236}">
                <a16:creationId xmlns:a16="http://schemas.microsoft.com/office/drawing/2014/main" id="{1B7528B4-7AB7-4449-B16F-DAFEDD7409E0}"/>
              </a:ext>
            </a:extLst>
          </p:cNvPr>
          <p:cNvSpPr/>
          <p:nvPr/>
        </p:nvSpPr>
        <p:spPr>
          <a:xfrm>
            <a:off x="7711563" y="224636"/>
            <a:ext cx="975899" cy="338554"/>
          </a:xfrm>
          <a:prstGeom prst="rect">
            <a:avLst/>
          </a:prstGeom>
          <a:ln>
            <a:solidFill>
              <a:schemeClr val="accent1"/>
            </a:solidFill>
          </a:ln>
        </p:spPr>
        <p:txBody>
          <a:bodyPr wrap="square">
            <a:spAutoFit/>
          </a:bodyPr>
          <a:lstStyle/>
          <a:p>
            <a:r>
              <a:rPr lang="en-US" sz="1600" dirty="0">
                <a:solidFill>
                  <a:srgbClr val="17375E"/>
                </a:solidFill>
              </a:rPr>
              <a:t>Optional</a:t>
            </a:r>
          </a:p>
        </p:txBody>
      </p:sp>
    </p:spTree>
    <p:extLst>
      <p:ext uri="{BB962C8B-B14F-4D97-AF65-F5344CB8AC3E}">
        <p14:creationId xmlns:p14="http://schemas.microsoft.com/office/powerpoint/2010/main" val="2724371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7C129-D65E-9D47-BB92-ABF92417F41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13FB86F0-F818-9244-9A73-7D8DFFF9C763}"/>
              </a:ext>
            </a:extLst>
          </p:cNvPr>
          <p:cNvSpPr>
            <a:spLocks noGrp="1"/>
          </p:cNvSpPr>
          <p:nvPr>
            <p:ph idx="1"/>
          </p:nvPr>
        </p:nvSpPr>
        <p:spPr>
          <a:xfrm>
            <a:off x="457200" y="1196752"/>
            <a:ext cx="8229600" cy="4929411"/>
          </a:xfrm>
        </p:spPr>
        <p:txBody>
          <a:bodyPr>
            <a:normAutofit/>
          </a:bodyPr>
          <a:lstStyle/>
          <a:p>
            <a:r>
              <a:rPr lang="en-US" sz="1800" dirty="0"/>
              <a:t>Select </a:t>
            </a:r>
            <a:r>
              <a:rPr lang="en-US" sz="1800" b="1" i="1" dirty="0"/>
              <a:t>Training</a:t>
            </a:r>
            <a:r>
              <a:rPr lang="en-US" sz="1800" i="1" dirty="0"/>
              <a:t> </a:t>
            </a:r>
            <a:r>
              <a:rPr lang="en-US" sz="1800" dirty="0"/>
              <a:t>tab</a:t>
            </a:r>
            <a:r>
              <a:rPr lang="en-US" sz="1800" i="1" dirty="0"/>
              <a:t>.</a:t>
            </a:r>
          </a:p>
          <a:p>
            <a:r>
              <a:rPr lang="en-US" sz="1800" dirty="0"/>
              <a:t>Zoom in, and paint some soma and membrane regions with Label1 and Label2 color.</a:t>
            </a:r>
          </a:p>
        </p:txBody>
      </p:sp>
      <p:grpSp>
        <p:nvGrpSpPr>
          <p:cNvPr id="14" name="Group 13">
            <a:extLst>
              <a:ext uri="{FF2B5EF4-FFF2-40B4-BE49-F238E27FC236}">
                <a16:creationId xmlns:a16="http://schemas.microsoft.com/office/drawing/2014/main" id="{79194141-08DE-374C-9595-55633704F8B7}"/>
              </a:ext>
            </a:extLst>
          </p:cNvPr>
          <p:cNvGrpSpPr/>
          <p:nvPr/>
        </p:nvGrpSpPr>
        <p:grpSpPr>
          <a:xfrm>
            <a:off x="2752440" y="1916832"/>
            <a:ext cx="6332626" cy="4811490"/>
            <a:chOff x="2752440" y="1916832"/>
            <a:chExt cx="6332626" cy="4811490"/>
          </a:xfrm>
        </p:grpSpPr>
        <p:pic>
          <p:nvPicPr>
            <p:cNvPr id="8" name="Picture 7">
              <a:extLst>
                <a:ext uri="{FF2B5EF4-FFF2-40B4-BE49-F238E27FC236}">
                  <a16:creationId xmlns:a16="http://schemas.microsoft.com/office/drawing/2014/main" id="{14002215-5DEA-EC47-A756-4F2362509FB7}"/>
                </a:ext>
              </a:extLst>
            </p:cNvPr>
            <p:cNvPicPr>
              <a:picLocks noChangeAspect="1"/>
            </p:cNvPicPr>
            <p:nvPr/>
          </p:nvPicPr>
          <p:blipFill>
            <a:blip r:embed="rId3"/>
            <a:stretch>
              <a:fillRect/>
            </a:stretch>
          </p:blipFill>
          <p:spPr>
            <a:xfrm>
              <a:off x="2752440" y="1916832"/>
              <a:ext cx="6332626" cy="4811490"/>
            </a:xfrm>
            <a:prstGeom prst="rect">
              <a:avLst/>
            </a:prstGeom>
          </p:spPr>
        </p:pic>
        <p:sp>
          <p:nvSpPr>
            <p:cNvPr id="12" name="Rectangle 11">
              <a:extLst>
                <a:ext uri="{FF2B5EF4-FFF2-40B4-BE49-F238E27FC236}">
                  <a16:creationId xmlns:a16="http://schemas.microsoft.com/office/drawing/2014/main" id="{F9F79C6D-12C8-2849-8B53-0B5D10E3AB32}"/>
                </a:ext>
              </a:extLst>
            </p:cNvPr>
            <p:cNvSpPr/>
            <p:nvPr/>
          </p:nvSpPr>
          <p:spPr>
            <a:xfrm>
              <a:off x="2843808" y="2564904"/>
              <a:ext cx="1959656" cy="165618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89B3A219-D7DF-3841-89BA-8A5B2FAC7169}"/>
              </a:ext>
            </a:extLst>
          </p:cNvPr>
          <p:cNvSpPr/>
          <p:nvPr/>
        </p:nvSpPr>
        <p:spPr>
          <a:xfrm>
            <a:off x="261199" y="2954202"/>
            <a:ext cx="2491241" cy="2062103"/>
          </a:xfrm>
          <a:prstGeom prst="rect">
            <a:avLst/>
          </a:prstGeom>
          <a:ln>
            <a:solidFill>
              <a:schemeClr val="accent1"/>
            </a:solidFill>
          </a:ln>
        </p:spPr>
        <p:txBody>
          <a:bodyPr wrap="square">
            <a:spAutoFit/>
          </a:bodyPr>
          <a:lstStyle/>
          <a:p>
            <a:r>
              <a:rPr lang="en-US" sz="1600" dirty="0">
                <a:solidFill>
                  <a:srgbClr val="17375E"/>
                </a:solidFill>
              </a:rPr>
              <a:t>Navigation:</a:t>
            </a:r>
          </a:p>
          <a:p>
            <a:endParaRPr lang="en-US" sz="1600" dirty="0">
              <a:solidFill>
                <a:srgbClr val="17375E"/>
              </a:solidFill>
            </a:endParaRPr>
          </a:p>
          <a:p>
            <a:r>
              <a:rPr lang="en-US" sz="1600" dirty="0">
                <a:solidFill>
                  <a:srgbClr val="17375E"/>
                </a:solidFill>
              </a:rPr>
              <a:t>Mouse:</a:t>
            </a:r>
          </a:p>
          <a:p>
            <a:pPr marL="285750" indent="-285750">
              <a:buFont typeface="Arial" panose="020B0604020202020204" pitchFamily="34" charset="0"/>
              <a:buChar char="•"/>
            </a:pPr>
            <a:r>
              <a:rPr lang="en-US" sz="1600" dirty="0">
                <a:solidFill>
                  <a:srgbClr val="17375E"/>
                </a:solidFill>
              </a:rPr>
              <a:t>Zoom: </a:t>
            </a:r>
            <a:r>
              <a:rPr lang="en-US" sz="1600" dirty="0" err="1">
                <a:solidFill>
                  <a:srgbClr val="17375E"/>
                </a:solidFill>
              </a:rPr>
              <a:t>Cmd</a:t>
            </a:r>
            <a:r>
              <a:rPr lang="en-US" sz="1600" dirty="0">
                <a:solidFill>
                  <a:srgbClr val="17375E"/>
                </a:solidFill>
              </a:rPr>
              <a:t>/</a:t>
            </a:r>
            <a:r>
              <a:rPr lang="en-US" sz="1600" dirty="0" err="1">
                <a:solidFill>
                  <a:srgbClr val="17375E"/>
                </a:solidFill>
              </a:rPr>
              <a:t>Ctrl+wheel</a:t>
            </a:r>
            <a:endParaRPr lang="en-US" sz="1600" dirty="0">
              <a:solidFill>
                <a:srgbClr val="17375E"/>
              </a:solidFill>
            </a:endParaRPr>
          </a:p>
          <a:p>
            <a:pPr marL="285750" indent="-285750">
              <a:buFont typeface="Arial" panose="020B0604020202020204" pitchFamily="34" charset="0"/>
              <a:buChar char="•"/>
            </a:pPr>
            <a:r>
              <a:rPr lang="en-US" sz="1600" dirty="0">
                <a:solidFill>
                  <a:srgbClr val="17375E"/>
                </a:solidFill>
              </a:rPr>
              <a:t>Pan: Shift + left button</a:t>
            </a:r>
          </a:p>
          <a:p>
            <a:r>
              <a:rPr lang="en-US" sz="1600" dirty="0">
                <a:solidFill>
                  <a:srgbClr val="17375E"/>
                </a:solidFill>
              </a:rPr>
              <a:t>Keyboard:</a:t>
            </a:r>
          </a:p>
          <a:p>
            <a:pPr marL="285750" indent="-285750">
              <a:buFont typeface="Arial" panose="020B0604020202020204" pitchFamily="34" charset="0"/>
              <a:buChar char="•"/>
            </a:pPr>
            <a:r>
              <a:rPr lang="en-US" sz="1600" dirty="0">
                <a:solidFill>
                  <a:srgbClr val="17375E"/>
                </a:solidFill>
              </a:rPr>
              <a:t>Zoom: +/-</a:t>
            </a:r>
          </a:p>
          <a:p>
            <a:pPr marL="285750" indent="-285750">
              <a:buFont typeface="Arial" panose="020B0604020202020204" pitchFamily="34" charset="0"/>
              <a:buChar char="•"/>
            </a:pPr>
            <a:r>
              <a:rPr lang="en-US" sz="1600" dirty="0">
                <a:solidFill>
                  <a:srgbClr val="17375E"/>
                </a:solidFill>
              </a:rPr>
              <a:t>Pan: arrows keys</a:t>
            </a:r>
          </a:p>
        </p:txBody>
      </p:sp>
    </p:spTree>
    <p:extLst>
      <p:ext uri="{BB962C8B-B14F-4D97-AF65-F5344CB8AC3E}">
        <p14:creationId xmlns:p14="http://schemas.microsoft.com/office/powerpoint/2010/main" val="621440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51209-76F7-CE41-8E38-05F4D82F16C1}"/>
              </a:ext>
            </a:extLst>
          </p:cNvPr>
          <p:cNvSpPr>
            <a:spLocks noGrp="1"/>
          </p:cNvSpPr>
          <p:nvPr>
            <p:ph type="title"/>
          </p:nvPr>
        </p:nvSpPr>
        <p:spPr>
          <a:xfrm>
            <a:off x="2123728" y="399802"/>
            <a:ext cx="6563072" cy="652934"/>
          </a:xfrm>
        </p:spPr>
        <p:txBody>
          <a:bodyPr/>
          <a:lstStyle/>
          <a:p>
            <a:r>
              <a:rPr lang="en-US" dirty="0"/>
              <a:t>Overview</a:t>
            </a:r>
          </a:p>
        </p:txBody>
      </p:sp>
      <p:sp>
        <p:nvSpPr>
          <p:cNvPr id="3" name="Content Placeholder 2">
            <a:extLst>
              <a:ext uri="{FF2B5EF4-FFF2-40B4-BE49-F238E27FC236}">
                <a16:creationId xmlns:a16="http://schemas.microsoft.com/office/drawing/2014/main" id="{BE80629D-0265-9649-B1EC-D35F921E7C82}"/>
              </a:ext>
            </a:extLst>
          </p:cNvPr>
          <p:cNvSpPr>
            <a:spLocks noGrp="1"/>
          </p:cNvSpPr>
          <p:nvPr>
            <p:ph idx="1"/>
          </p:nvPr>
        </p:nvSpPr>
        <p:spPr>
          <a:xfrm>
            <a:off x="457200" y="1412779"/>
            <a:ext cx="8229600" cy="4704095"/>
          </a:xfrm>
        </p:spPr>
        <p:txBody>
          <a:bodyPr>
            <a:normAutofit/>
          </a:bodyPr>
          <a:lstStyle/>
          <a:p>
            <a:r>
              <a:rPr lang="en-US" dirty="0"/>
              <a:t>Introduction to Machine Learning (ML)</a:t>
            </a:r>
          </a:p>
          <a:p>
            <a:endParaRPr lang="en-US" dirty="0"/>
          </a:p>
          <a:p>
            <a:r>
              <a:rPr lang="en-US" dirty="0"/>
              <a:t>Supervised learning </a:t>
            </a:r>
          </a:p>
          <a:p>
            <a:pPr lvl="1"/>
            <a:r>
              <a:rPr lang="en-US" dirty="0"/>
              <a:t>Decision trees and random forest</a:t>
            </a:r>
          </a:p>
          <a:p>
            <a:pPr lvl="1"/>
            <a:r>
              <a:rPr lang="en-US" dirty="0"/>
              <a:t>How to segment an image with a pixel classifier</a:t>
            </a:r>
          </a:p>
          <a:p>
            <a:endParaRPr lang="en-US" dirty="0"/>
          </a:p>
          <a:p>
            <a:r>
              <a:rPr lang="en-US" dirty="0"/>
              <a:t>Ilastik software</a:t>
            </a:r>
          </a:p>
          <a:p>
            <a:pPr lvl="1"/>
            <a:r>
              <a:rPr lang="en-US" dirty="0"/>
              <a:t>Hands-on session</a:t>
            </a:r>
          </a:p>
          <a:p>
            <a:pPr marL="0" indent="0">
              <a:buNone/>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28687694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7C129-D65E-9D47-BB92-ABF92417F41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13FB86F0-F818-9244-9A73-7D8DFFF9C763}"/>
              </a:ext>
            </a:extLst>
          </p:cNvPr>
          <p:cNvSpPr>
            <a:spLocks noGrp="1"/>
          </p:cNvSpPr>
          <p:nvPr>
            <p:ph idx="1"/>
          </p:nvPr>
        </p:nvSpPr>
        <p:spPr>
          <a:xfrm>
            <a:off x="457200" y="1196752"/>
            <a:ext cx="8229600" cy="4929411"/>
          </a:xfrm>
        </p:spPr>
        <p:txBody>
          <a:bodyPr>
            <a:normAutofit/>
          </a:bodyPr>
          <a:lstStyle/>
          <a:p>
            <a:r>
              <a:rPr lang="en-US" sz="1800" dirty="0"/>
              <a:t>Start training by pressing </a:t>
            </a:r>
            <a:r>
              <a:rPr lang="en-US" sz="1800" i="1" dirty="0"/>
              <a:t>Live Update</a:t>
            </a:r>
            <a:r>
              <a:rPr lang="en-US" sz="1800" dirty="0"/>
              <a:t>.</a:t>
            </a:r>
          </a:p>
          <a:p>
            <a:r>
              <a:rPr lang="en-US" sz="1800" dirty="0"/>
              <a:t>The classifier trains based on your labelled regions and shows the predictions as overlay. </a:t>
            </a:r>
          </a:p>
        </p:txBody>
      </p:sp>
      <p:sp>
        <p:nvSpPr>
          <p:cNvPr id="13" name="Rectangle 12">
            <a:extLst>
              <a:ext uri="{FF2B5EF4-FFF2-40B4-BE49-F238E27FC236}">
                <a16:creationId xmlns:a16="http://schemas.microsoft.com/office/drawing/2014/main" id="{89B3A219-D7DF-3841-89BA-8A5B2FAC7169}"/>
              </a:ext>
            </a:extLst>
          </p:cNvPr>
          <p:cNvSpPr/>
          <p:nvPr/>
        </p:nvSpPr>
        <p:spPr>
          <a:xfrm>
            <a:off x="15123" y="4996029"/>
            <a:ext cx="2742114" cy="1323439"/>
          </a:xfrm>
          <a:prstGeom prst="rect">
            <a:avLst/>
          </a:prstGeom>
          <a:ln>
            <a:solidFill>
              <a:schemeClr val="accent1"/>
            </a:solidFill>
          </a:ln>
        </p:spPr>
        <p:txBody>
          <a:bodyPr wrap="square">
            <a:spAutoFit/>
          </a:bodyPr>
          <a:lstStyle/>
          <a:p>
            <a:r>
              <a:rPr lang="en-US" sz="1600" i="1" dirty="0">
                <a:solidFill>
                  <a:srgbClr val="17375E"/>
                </a:solidFill>
              </a:rPr>
              <a:t>Group Visibility</a:t>
            </a:r>
            <a:r>
              <a:rPr lang="en-US" sz="1600" dirty="0">
                <a:solidFill>
                  <a:srgbClr val="17375E"/>
                </a:solidFill>
              </a:rPr>
              <a:t> tab:</a:t>
            </a:r>
          </a:p>
          <a:p>
            <a:pPr marL="285750" indent="-285750">
              <a:buFont typeface="Arial" panose="020B0604020202020204" pitchFamily="34" charset="0"/>
              <a:buChar char="•"/>
            </a:pPr>
            <a:r>
              <a:rPr lang="en-US" sz="1600" dirty="0">
                <a:solidFill>
                  <a:srgbClr val="17375E"/>
                </a:solidFill>
              </a:rPr>
              <a:t>Switch between probability and segmentation.</a:t>
            </a:r>
          </a:p>
          <a:p>
            <a:pPr marL="285750" indent="-285750">
              <a:buFont typeface="Arial" panose="020B0604020202020204" pitchFamily="34" charset="0"/>
              <a:buChar char="•"/>
            </a:pPr>
            <a:r>
              <a:rPr lang="en-US" sz="1600" dirty="0">
                <a:solidFill>
                  <a:srgbClr val="17375E"/>
                </a:solidFill>
              </a:rPr>
              <a:t>Change transparency.</a:t>
            </a:r>
          </a:p>
          <a:p>
            <a:pPr marL="285750" indent="-285750">
              <a:buFont typeface="Arial" panose="020B0604020202020204" pitchFamily="34" charset="0"/>
              <a:buChar char="•"/>
            </a:pPr>
            <a:r>
              <a:rPr lang="en-US" sz="1600" dirty="0">
                <a:solidFill>
                  <a:srgbClr val="17375E"/>
                </a:solidFill>
              </a:rPr>
              <a:t>…</a:t>
            </a:r>
          </a:p>
        </p:txBody>
      </p:sp>
      <p:grpSp>
        <p:nvGrpSpPr>
          <p:cNvPr id="5" name="Group 4">
            <a:extLst>
              <a:ext uri="{FF2B5EF4-FFF2-40B4-BE49-F238E27FC236}">
                <a16:creationId xmlns:a16="http://schemas.microsoft.com/office/drawing/2014/main" id="{AE5C55D1-24CC-DD4A-ADC9-1409EA896B8B}"/>
              </a:ext>
            </a:extLst>
          </p:cNvPr>
          <p:cNvGrpSpPr/>
          <p:nvPr/>
        </p:nvGrpSpPr>
        <p:grpSpPr>
          <a:xfrm>
            <a:off x="2782407" y="1916832"/>
            <a:ext cx="6326097" cy="4811490"/>
            <a:chOff x="2782407" y="1916832"/>
            <a:chExt cx="6326097" cy="4811490"/>
          </a:xfrm>
        </p:grpSpPr>
        <p:pic>
          <p:nvPicPr>
            <p:cNvPr id="4" name="Picture 3">
              <a:extLst>
                <a:ext uri="{FF2B5EF4-FFF2-40B4-BE49-F238E27FC236}">
                  <a16:creationId xmlns:a16="http://schemas.microsoft.com/office/drawing/2014/main" id="{527E24A4-3B55-034B-A8A1-F188D72269B0}"/>
                </a:ext>
              </a:extLst>
            </p:cNvPr>
            <p:cNvPicPr>
              <a:picLocks noChangeAspect="1"/>
            </p:cNvPicPr>
            <p:nvPr/>
          </p:nvPicPr>
          <p:blipFill>
            <a:blip r:embed="rId3"/>
            <a:stretch>
              <a:fillRect/>
            </a:stretch>
          </p:blipFill>
          <p:spPr>
            <a:xfrm>
              <a:off x="2782407" y="1916832"/>
              <a:ext cx="6326097" cy="4811490"/>
            </a:xfrm>
            <a:prstGeom prst="rect">
              <a:avLst/>
            </a:prstGeom>
          </p:spPr>
        </p:pic>
        <p:sp>
          <p:nvSpPr>
            <p:cNvPr id="12" name="Rectangle 11">
              <a:extLst>
                <a:ext uri="{FF2B5EF4-FFF2-40B4-BE49-F238E27FC236}">
                  <a16:creationId xmlns:a16="http://schemas.microsoft.com/office/drawing/2014/main" id="{F9F79C6D-12C8-2849-8B53-0B5D10E3AB32}"/>
                </a:ext>
              </a:extLst>
            </p:cNvPr>
            <p:cNvSpPr/>
            <p:nvPr/>
          </p:nvSpPr>
          <p:spPr>
            <a:xfrm>
              <a:off x="3609472" y="4005064"/>
              <a:ext cx="1239576" cy="21602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E7641C6-B156-8044-BD7A-D213EB609B92}"/>
                </a:ext>
              </a:extLst>
            </p:cNvPr>
            <p:cNvSpPr/>
            <p:nvPr/>
          </p:nvSpPr>
          <p:spPr>
            <a:xfrm>
              <a:off x="2832748" y="4790155"/>
              <a:ext cx="1928852" cy="173518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BF316C7-FDFA-7140-9551-92A7E4809875}"/>
              </a:ext>
            </a:extLst>
          </p:cNvPr>
          <p:cNvSpPr/>
          <p:nvPr/>
        </p:nvSpPr>
        <p:spPr>
          <a:xfrm>
            <a:off x="29686" y="2844225"/>
            <a:ext cx="2742114" cy="584775"/>
          </a:xfrm>
          <a:prstGeom prst="rect">
            <a:avLst/>
          </a:prstGeom>
          <a:ln>
            <a:solidFill>
              <a:schemeClr val="accent1"/>
            </a:solidFill>
          </a:ln>
        </p:spPr>
        <p:txBody>
          <a:bodyPr wrap="square">
            <a:spAutoFit/>
          </a:bodyPr>
          <a:lstStyle/>
          <a:p>
            <a:r>
              <a:rPr lang="en-US" sz="1600" dirty="0">
                <a:solidFill>
                  <a:srgbClr val="17375E"/>
                </a:solidFill>
              </a:rPr>
              <a:t>Double-click on the label to change their name.</a:t>
            </a:r>
          </a:p>
        </p:txBody>
      </p:sp>
      <p:sp>
        <p:nvSpPr>
          <p:cNvPr id="10" name="Rectangle 9">
            <a:extLst>
              <a:ext uri="{FF2B5EF4-FFF2-40B4-BE49-F238E27FC236}">
                <a16:creationId xmlns:a16="http://schemas.microsoft.com/office/drawing/2014/main" id="{E08F9C08-6A20-F744-85BF-A74F9AE93E16}"/>
              </a:ext>
            </a:extLst>
          </p:cNvPr>
          <p:cNvSpPr/>
          <p:nvPr/>
        </p:nvSpPr>
        <p:spPr>
          <a:xfrm>
            <a:off x="15123" y="3661457"/>
            <a:ext cx="2742114" cy="954107"/>
          </a:xfrm>
          <a:prstGeom prst="rect">
            <a:avLst/>
          </a:prstGeom>
          <a:ln>
            <a:solidFill>
              <a:schemeClr val="accent1"/>
            </a:solidFill>
          </a:ln>
        </p:spPr>
        <p:txBody>
          <a:bodyPr wrap="square">
            <a:spAutoFit/>
          </a:bodyPr>
          <a:lstStyle/>
          <a:p>
            <a:r>
              <a:rPr lang="en-US" sz="1400" dirty="0">
                <a:solidFill>
                  <a:srgbClr val="17375E"/>
                </a:solidFill>
              </a:rPr>
              <a:t>If needed, change brightness &amp; contrast here (right click to reset)</a:t>
            </a:r>
            <a:br>
              <a:rPr lang="en-US" sz="1400" dirty="0">
                <a:solidFill>
                  <a:srgbClr val="17375E"/>
                </a:solidFill>
              </a:rPr>
            </a:br>
            <a:r>
              <a:rPr lang="en-US" sz="1400" dirty="0">
                <a:solidFill>
                  <a:srgbClr val="17375E"/>
                </a:solidFill>
              </a:rPr>
              <a:t>or right-click on the image in group visibility Tab &gt; Adjust thresholds.</a:t>
            </a:r>
          </a:p>
        </p:txBody>
      </p:sp>
      <p:cxnSp>
        <p:nvCxnSpPr>
          <p:cNvPr id="7" name="Straight Arrow Connector 6">
            <a:extLst>
              <a:ext uri="{FF2B5EF4-FFF2-40B4-BE49-F238E27FC236}">
                <a16:creationId xmlns:a16="http://schemas.microsoft.com/office/drawing/2014/main" id="{219EF114-7698-8847-8B8A-BFFD46C5A89B}"/>
              </a:ext>
            </a:extLst>
          </p:cNvPr>
          <p:cNvCxnSpPr>
            <a:stCxn id="10" idx="3"/>
          </p:cNvCxnSpPr>
          <p:nvPr/>
        </p:nvCxnSpPr>
        <p:spPr>
          <a:xfrm flipV="1">
            <a:off x="2757237" y="3933057"/>
            <a:ext cx="734643" cy="205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9390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7C129-D65E-9D47-BB92-ABF92417F41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13FB86F0-F818-9244-9A73-7D8DFFF9C763}"/>
              </a:ext>
            </a:extLst>
          </p:cNvPr>
          <p:cNvSpPr>
            <a:spLocks noGrp="1"/>
          </p:cNvSpPr>
          <p:nvPr>
            <p:ph idx="1"/>
          </p:nvPr>
        </p:nvSpPr>
        <p:spPr>
          <a:xfrm>
            <a:off x="457200" y="1196752"/>
            <a:ext cx="8229600" cy="4929411"/>
          </a:xfrm>
        </p:spPr>
        <p:txBody>
          <a:bodyPr>
            <a:normAutofit/>
          </a:bodyPr>
          <a:lstStyle/>
          <a:p>
            <a:r>
              <a:rPr lang="en-US" sz="1800" dirty="0"/>
              <a:t>If prediction is not good, paint more regions (increase the number of training pixels).</a:t>
            </a:r>
          </a:p>
        </p:txBody>
      </p:sp>
      <p:sp>
        <p:nvSpPr>
          <p:cNvPr id="13" name="Rectangle 12">
            <a:extLst>
              <a:ext uri="{FF2B5EF4-FFF2-40B4-BE49-F238E27FC236}">
                <a16:creationId xmlns:a16="http://schemas.microsoft.com/office/drawing/2014/main" id="{89B3A219-D7DF-3841-89BA-8A5B2FAC7169}"/>
              </a:ext>
            </a:extLst>
          </p:cNvPr>
          <p:cNvSpPr/>
          <p:nvPr/>
        </p:nvSpPr>
        <p:spPr>
          <a:xfrm>
            <a:off x="539551" y="4653137"/>
            <a:ext cx="2088233" cy="830997"/>
          </a:xfrm>
          <a:prstGeom prst="rect">
            <a:avLst/>
          </a:prstGeom>
          <a:ln>
            <a:solidFill>
              <a:schemeClr val="accent1"/>
            </a:solidFill>
          </a:ln>
        </p:spPr>
        <p:txBody>
          <a:bodyPr wrap="square">
            <a:spAutoFit/>
          </a:bodyPr>
          <a:lstStyle/>
          <a:p>
            <a:r>
              <a:rPr lang="en-US" sz="1600" dirty="0">
                <a:solidFill>
                  <a:srgbClr val="17375E"/>
                </a:solidFill>
              </a:rPr>
              <a:t>If preview is slow, uncheck </a:t>
            </a:r>
            <a:r>
              <a:rPr lang="en-US" sz="1600" i="1" dirty="0">
                <a:solidFill>
                  <a:srgbClr val="17375E"/>
                </a:solidFill>
              </a:rPr>
              <a:t>Live Update</a:t>
            </a:r>
            <a:r>
              <a:rPr lang="en-US" sz="1600" dirty="0">
                <a:solidFill>
                  <a:srgbClr val="17375E"/>
                </a:solidFill>
              </a:rPr>
              <a:t> while drawing.</a:t>
            </a:r>
          </a:p>
        </p:txBody>
      </p:sp>
      <p:grpSp>
        <p:nvGrpSpPr>
          <p:cNvPr id="5" name="Group 4">
            <a:extLst>
              <a:ext uri="{FF2B5EF4-FFF2-40B4-BE49-F238E27FC236}">
                <a16:creationId xmlns:a16="http://schemas.microsoft.com/office/drawing/2014/main" id="{AE5C55D1-24CC-DD4A-ADC9-1409EA896B8B}"/>
              </a:ext>
            </a:extLst>
          </p:cNvPr>
          <p:cNvGrpSpPr/>
          <p:nvPr/>
        </p:nvGrpSpPr>
        <p:grpSpPr>
          <a:xfrm>
            <a:off x="2782407" y="1916832"/>
            <a:ext cx="6326097" cy="4811490"/>
            <a:chOff x="2782407" y="1916832"/>
            <a:chExt cx="6326097" cy="4811490"/>
          </a:xfrm>
        </p:grpSpPr>
        <p:pic>
          <p:nvPicPr>
            <p:cNvPr id="4" name="Picture 3">
              <a:extLst>
                <a:ext uri="{FF2B5EF4-FFF2-40B4-BE49-F238E27FC236}">
                  <a16:creationId xmlns:a16="http://schemas.microsoft.com/office/drawing/2014/main" id="{527E24A4-3B55-034B-A8A1-F188D72269B0}"/>
                </a:ext>
              </a:extLst>
            </p:cNvPr>
            <p:cNvPicPr>
              <a:picLocks noChangeAspect="1"/>
            </p:cNvPicPr>
            <p:nvPr/>
          </p:nvPicPr>
          <p:blipFill>
            <a:blip r:embed="rId3"/>
            <a:stretch>
              <a:fillRect/>
            </a:stretch>
          </p:blipFill>
          <p:spPr>
            <a:xfrm>
              <a:off x="2782407" y="1916832"/>
              <a:ext cx="6326097" cy="4811490"/>
            </a:xfrm>
            <a:prstGeom prst="rect">
              <a:avLst/>
            </a:prstGeom>
          </p:spPr>
        </p:pic>
        <p:sp>
          <p:nvSpPr>
            <p:cNvPr id="12" name="Rectangle 11">
              <a:extLst>
                <a:ext uri="{FF2B5EF4-FFF2-40B4-BE49-F238E27FC236}">
                  <a16:creationId xmlns:a16="http://schemas.microsoft.com/office/drawing/2014/main" id="{F9F79C6D-12C8-2849-8B53-0B5D10E3AB32}"/>
                </a:ext>
              </a:extLst>
            </p:cNvPr>
            <p:cNvSpPr/>
            <p:nvPr/>
          </p:nvSpPr>
          <p:spPr>
            <a:xfrm>
              <a:off x="3609472" y="4005064"/>
              <a:ext cx="1239576" cy="21602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82226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3F2AA98-0F10-DF4E-AD34-DFB22C54F6A5}"/>
              </a:ext>
            </a:extLst>
          </p:cNvPr>
          <p:cNvSpPr/>
          <p:nvPr/>
        </p:nvSpPr>
        <p:spPr>
          <a:xfrm>
            <a:off x="211725" y="4051902"/>
            <a:ext cx="2344051" cy="2308324"/>
          </a:xfrm>
          <a:prstGeom prst="rect">
            <a:avLst/>
          </a:prstGeom>
          <a:ln>
            <a:solidFill>
              <a:schemeClr val="accent1"/>
            </a:solidFill>
          </a:ln>
        </p:spPr>
        <p:txBody>
          <a:bodyPr wrap="square">
            <a:spAutoFit/>
          </a:bodyPr>
          <a:lstStyle/>
          <a:p>
            <a:r>
              <a:rPr lang="en-US" sz="1600" dirty="0">
                <a:solidFill>
                  <a:srgbClr val="17375E"/>
                </a:solidFill>
              </a:rPr>
              <a:t>Segmentation preview     </a:t>
            </a:r>
          </a:p>
          <a:p>
            <a:endParaRPr lang="en-US" sz="1600" dirty="0">
              <a:solidFill>
                <a:srgbClr val="17375E"/>
              </a:solidFill>
            </a:endParaRPr>
          </a:p>
          <a:p>
            <a:endParaRPr lang="en-US" sz="1600" dirty="0">
              <a:solidFill>
                <a:srgbClr val="17375E"/>
              </a:solidFill>
            </a:endParaRPr>
          </a:p>
          <a:p>
            <a:endParaRPr lang="en-US" sz="1600" dirty="0">
              <a:solidFill>
                <a:srgbClr val="17375E"/>
              </a:solidFill>
            </a:endParaRPr>
          </a:p>
          <a:p>
            <a:endParaRPr lang="en-US" sz="1600" dirty="0">
              <a:solidFill>
                <a:srgbClr val="17375E"/>
              </a:solidFill>
            </a:endParaRPr>
          </a:p>
          <a:p>
            <a:endParaRPr lang="en-US" sz="1600" dirty="0">
              <a:solidFill>
                <a:srgbClr val="17375E"/>
              </a:solidFill>
            </a:endParaRPr>
          </a:p>
          <a:p>
            <a:endParaRPr lang="en-US" sz="1600" dirty="0">
              <a:solidFill>
                <a:srgbClr val="17375E"/>
              </a:solidFill>
            </a:endParaRPr>
          </a:p>
          <a:p>
            <a:endParaRPr lang="en-US" sz="1600" dirty="0">
              <a:solidFill>
                <a:srgbClr val="17375E"/>
              </a:solidFill>
            </a:endParaRPr>
          </a:p>
          <a:p>
            <a:endParaRPr lang="en-US" sz="1600" dirty="0">
              <a:solidFill>
                <a:srgbClr val="17375E"/>
              </a:solidFill>
            </a:endParaRPr>
          </a:p>
        </p:txBody>
      </p:sp>
      <p:sp>
        <p:nvSpPr>
          <p:cNvPr id="2" name="Title 1">
            <a:extLst>
              <a:ext uri="{FF2B5EF4-FFF2-40B4-BE49-F238E27FC236}">
                <a16:creationId xmlns:a16="http://schemas.microsoft.com/office/drawing/2014/main" id="{CBF7C129-D65E-9D47-BB92-ABF92417F41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13FB86F0-F818-9244-9A73-7D8DFFF9C763}"/>
              </a:ext>
            </a:extLst>
          </p:cNvPr>
          <p:cNvSpPr>
            <a:spLocks noGrp="1"/>
          </p:cNvSpPr>
          <p:nvPr>
            <p:ph idx="1"/>
          </p:nvPr>
        </p:nvSpPr>
        <p:spPr>
          <a:xfrm>
            <a:off x="457200" y="1196752"/>
            <a:ext cx="8229600" cy="4929411"/>
          </a:xfrm>
        </p:spPr>
        <p:txBody>
          <a:bodyPr>
            <a:normAutofit/>
          </a:bodyPr>
          <a:lstStyle/>
          <a:p>
            <a:r>
              <a:rPr lang="en-US" sz="1800" dirty="0"/>
              <a:t>Check the prediction after labelling more regions.</a:t>
            </a:r>
          </a:p>
        </p:txBody>
      </p:sp>
      <p:sp>
        <p:nvSpPr>
          <p:cNvPr id="11" name="Rectangle 10">
            <a:extLst>
              <a:ext uri="{FF2B5EF4-FFF2-40B4-BE49-F238E27FC236}">
                <a16:creationId xmlns:a16="http://schemas.microsoft.com/office/drawing/2014/main" id="{59C18BA8-E938-6F45-8180-B026611223B2}"/>
              </a:ext>
            </a:extLst>
          </p:cNvPr>
          <p:cNvSpPr/>
          <p:nvPr/>
        </p:nvSpPr>
        <p:spPr>
          <a:xfrm>
            <a:off x="3563888" y="4005064"/>
            <a:ext cx="1239576" cy="21602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9B3B3C3-1034-6547-8E10-17EC4EFB4DB4}"/>
              </a:ext>
            </a:extLst>
          </p:cNvPr>
          <p:cNvPicPr>
            <a:picLocks noChangeAspect="1"/>
          </p:cNvPicPr>
          <p:nvPr/>
        </p:nvPicPr>
        <p:blipFill>
          <a:blip r:embed="rId3"/>
          <a:stretch>
            <a:fillRect/>
          </a:stretch>
        </p:blipFill>
        <p:spPr>
          <a:xfrm>
            <a:off x="2627784" y="2213650"/>
            <a:ext cx="6276576" cy="4507503"/>
          </a:xfrm>
          <a:prstGeom prst="rect">
            <a:avLst/>
          </a:prstGeom>
        </p:spPr>
      </p:pic>
      <p:pic>
        <p:nvPicPr>
          <p:cNvPr id="8" name="Picture 7">
            <a:extLst>
              <a:ext uri="{FF2B5EF4-FFF2-40B4-BE49-F238E27FC236}">
                <a16:creationId xmlns:a16="http://schemas.microsoft.com/office/drawing/2014/main" id="{04198B7E-A7A8-C34C-B932-898D83CB58B6}"/>
              </a:ext>
            </a:extLst>
          </p:cNvPr>
          <p:cNvPicPr>
            <a:picLocks noChangeAspect="1"/>
          </p:cNvPicPr>
          <p:nvPr/>
        </p:nvPicPr>
        <p:blipFill>
          <a:blip r:embed="rId4"/>
          <a:stretch>
            <a:fillRect/>
          </a:stretch>
        </p:blipFill>
        <p:spPr>
          <a:xfrm>
            <a:off x="249096" y="4541234"/>
            <a:ext cx="2206840" cy="1593947"/>
          </a:xfrm>
          <a:prstGeom prst="rect">
            <a:avLst/>
          </a:prstGeom>
        </p:spPr>
      </p:pic>
    </p:spTree>
    <p:extLst>
      <p:ext uri="{BB962C8B-B14F-4D97-AF65-F5344CB8AC3E}">
        <p14:creationId xmlns:p14="http://schemas.microsoft.com/office/powerpoint/2010/main" val="1287105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7C129-D65E-9D47-BB92-ABF92417F41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13FB86F0-F818-9244-9A73-7D8DFFF9C763}"/>
              </a:ext>
            </a:extLst>
          </p:cNvPr>
          <p:cNvSpPr>
            <a:spLocks noGrp="1"/>
          </p:cNvSpPr>
          <p:nvPr>
            <p:ph idx="1"/>
          </p:nvPr>
        </p:nvSpPr>
        <p:spPr>
          <a:xfrm>
            <a:off x="457200" y="1196752"/>
            <a:ext cx="8229600" cy="4929411"/>
          </a:xfrm>
        </p:spPr>
        <p:txBody>
          <a:bodyPr>
            <a:normAutofit/>
          </a:bodyPr>
          <a:lstStyle/>
          <a:p>
            <a:r>
              <a:rPr lang="en-US" sz="1800" dirty="0"/>
              <a:t>Save your project once in a while.</a:t>
            </a:r>
          </a:p>
        </p:txBody>
      </p:sp>
      <p:pic>
        <p:nvPicPr>
          <p:cNvPr id="4" name="Picture 3">
            <a:extLst>
              <a:ext uri="{FF2B5EF4-FFF2-40B4-BE49-F238E27FC236}">
                <a16:creationId xmlns:a16="http://schemas.microsoft.com/office/drawing/2014/main" id="{2DD2AE75-A18F-1D4B-B7F0-593749FC82B5}"/>
              </a:ext>
            </a:extLst>
          </p:cNvPr>
          <p:cNvPicPr>
            <a:picLocks noChangeAspect="1"/>
          </p:cNvPicPr>
          <p:nvPr/>
        </p:nvPicPr>
        <p:blipFill>
          <a:blip r:embed="rId3"/>
          <a:stretch>
            <a:fillRect/>
          </a:stretch>
        </p:blipFill>
        <p:spPr>
          <a:xfrm>
            <a:off x="3168650" y="2457450"/>
            <a:ext cx="2806700" cy="1943100"/>
          </a:xfrm>
          <a:prstGeom prst="rect">
            <a:avLst/>
          </a:prstGeom>
        </p:spPr>
      </p:pic>
    </p:spTree>
    <p:extLst>
      <p:ext uri="{BB962C8B-B14F-4D97-AF65-F5344CB8AC3E}">
        <p14:creationId xmlns:p14="http://schemas.microsoft.com/office/powerpoint/2010/main" val="3748772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7C129-D65E-9D47-BB92-ABF92417F41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13FB86F0-F818-9244-9A73-7D8DFFF9C763}"/>
              </a:ext>
            </a:extLst>
          </p:cNvPr>
          <p:cNvSpPr>
            <a:spLocks noGrp="1"/>
          </p:cNvSpPr>
          <p:nvPr>
            <p:ph idx="1"/>
          </p:nvPr>
        </p:nvSpPr>
        <p:spPr>
          <a:xfrm>
            <a:off x="457200" y="1196752"/>
            <a:ext cx="8229600" cy="4929411"/>
          </a:xfrm>
        </p:spPr>
        <p:txBody>
          <a:bodyPr>
            <a:normAutofit/>
          </a:bodyPr>
          <a:lstStyle/>
          <a:p>
            <a:r>
              <a:rPr lang="en-US" sz="1800" dirty="0"/>
              <a:t>Still not good? Have a look at your features.</a:t>
            </a:r>
          </a:p>
          <a:p>
            <a:r>
              <a:rPr lang="en-US" sz="1800" dirty="0"/>
              <a:t>Select </a:t>
            </a:r>
            <a:r>
              <a:rPr lang="en-US" sz="1800" i="1" dirty="0"/>
              <a:t>Suggest features. </a:t>
            </a:r>
            <a:r>
              <a:rPr lang="en-US" sz="1800" dirty="0"/>
              <a:t>(uncheck </a:t>
            </a:r>
            <a:r>
              <a:rPr lang="en-US" sz="1800" i="1" dirty="0"/>
              <a:t>Live Update</a:t>
            </a:r>
            <a:r>
              <a:rPr lang="en-US" sz="1800" dirty="0"/>
              <a:t>)</a:t>
            </a:r>
          </a:p>
          <a:p>
            <a:r>
              <a:rPr lang="en-US" sz="1800" dirty="0"/>
              <a:t>Compare the predictions and choose the best feature set.</a:t>
            </a:r>
          </a:p>
        </p:txBody>
      </p:sp>
      <p:pic>
        <p:nvPicPr>
          <p:cNvPr id="4" name="Picture 3">
            <a:extLst>
              <a:ext uri="{FF2B5EF4-FFF2-40B4-BE49-F238E27FC236}">
                <a16:creationId xmlns:a16="http://schemas.microsoft.com/office/drawing/2014/main" id="{033373FA-5F52-AB40-B34E-53E0A131023A}"/>
              </a:ext>
            </a:extLst>
          </p:cNvPr>
          <p:cNvPicPr>
            <a:picLocks noChangeAspect="1"/>
          </p:cNvPicPr>
          <p:nvPr/>
        </p:nvPicPr>
        <p:blipFill>
          <a:blip r:embed="rId3"/>
          <a:stretch>
            <a:fillRect/>
          </a:stretch>
        </p:blipFill>
        <p:spPr>
          <a:xfrm>
            <a:off x="611560" y="2565277"/>
            <a:ext cx="2222500" cy="647700"/>
          </a:xfrm>
          <a:prstGeom prst="rect">
            <a:avLst/>
          </a:prstGeom>
        </p:spPr>
      </p:pic>
      <p:sp>
        <p:nvSpPr>
          <p:cNvPr id="8" name="Rectangle 7">
            <a:extLst>
              <a:ext uri="{FF2B5EF4-FFF2-40B4-BE49-F238E27FC236}">
                <a16:creationId xmlns:a16="http://schemas.microsoft.com/office/drawing/2014/main" id="{4D76174A-45D9-1843-B305-453FD1ABEE70}"/>
              </a:ext>
            </a:extLst>
          </p:cNvPr>
          <p:cNvSpPr/>
          <p:nvPr/>
        </p:nvSpPr>
        <p:spPr>
          <a:xfrm>
            <a:off x="7711563" y="224636"/>
            <a:ext cx="975899" cy="338554"/>
          </a:xfrm>
          <a:prstGeom prst="rect">
            <a:avLst/>
          </a:prstGeom>
          <a:ln>
            <a:solidFill>
              <a:schemeClr val="accent1"/>
            </a:solidFill>
          </a:ln>
        </p:spPr>
        <p:txBody>
          <a:bodyPr wrap="square">
            <a:spAutoFit/>
          </a:bodyPr>
          <a:lstStyle/>
          <a:p>
            <a:r>
              <a:rPr lang="en-US" sz="1600" dirty="0">
                <a:solidFill>
                  <a:srgbClr val="17375E"/>
                </a:solidFill>
              </a:rPr>
              <a:t>Optional</a:t>
            </a:r>
          </a:p>
        </p:txBody>
      </p:sp>
      <p:grpSp>
        <p:nvGrpSpPr>
          <p:cNvPr id="7" name="Group 6">
            <a:extLst>
              <a:ext uri="{FF2B5EF4-FFF2-40B4-BE49-F238E27FC236}">
                <a16:creationId xmlns:a16="http://schemas.microsoft.com/office/drawing/2014/main" id="{5794842F-7C06-0F44-9080-D672F717832A}"/>
              </a:ext>
            </a:extLst>
          </p:cNvPr>
          <p:cNvGrpSpPr/>
          <p:nvPr/>
        </p:nvGrpSpPr>
        <p:grpSpPr>
          <a:xfrm>
            <a:off x="3419872" y="2276872"/>
            <a:ext cx="5561338" cy="4425393"/>
            <a:chOff x="3419872" y="2276872"/>
            <a:chExt cx="5561338" cy="4425393"/>
          </a:xfrm>
        </p:grpSpPr>
        <p:pic>
          <p:nvPicPr>
            <p:cNvPr id="5" name="Picture 4">
              <a:extLst>
                <a:ext uri="{FF2B5EF4-FFF2-40B4-BE49-F238E27FC236}">
                  <a16:creationId xmlns:a16="http://schemas.microsoft.com/office/drawing/2014/main" id="{07A8AF27-0E73-B54A-A9C7-6EE78596C0FD}"/>
                </a:ext>
              </a:extLst>
            </p:cNvPr>
            <p:cNvPicPr>
              <a:picLocks noChangeAspect="1"/>
            </p:cNvPicPr>
            <p:nvPr/>
          </p:nvPicPr>
          <p:blipFill>
            <a:blip r:embed="rId4"/>
            <a:stretch>
              <a:fillRect/>
            </a:stretch>
          </p:blipFill>
          <p:spPr>
            <a:xfrm>
              <a:off x="3419872" y="2276872"/>
              <a:ext cx="5561338" cy="4365104"/>
            </a:xfrm>
            <a:prstGeom prst="rect">
              <a:avLst/>
            </a:prstGeom>
          </p:spPr>
        </p:pic>
        <p:sp>
          <p:nvSpPr>
            <p:cNvPr id="9" name="Rectangle 8">
              <a:extLst>
                <a:ext uri="{FF2B5EF4-FFF2-40B4-BE49-F238E27FC236}">
                  <a16:creationId xmlns:a16="http://schemas.microsoft.com/office/drawing/2014/main" id="{221357EA-DC8B-AA4A-8A45-9B3F6B7E5797}"/>
                </a:ext>
              </a:extLst>
            </p:cNvPr>
            <p:cNvSpPr/>
            <p:nvPr/>
          </p:nvSpPr>
          <p:spPr>
            <a:xfrm>
              <a:off x="3563888" y="2996952"/>
              <a:ext cx="1239576" cy="21602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4E217B2-A01C-F545-9340-A88616539E72}"/>
                </a:ext>
              </a:extLst>
            </p:cNvPr>
            <p:cNvSpPr/>
            <p:nvPr/>
          </p:nvSpPr>
          <p:spPr>
            <a:xfrm>
              <a:off x="3563888" y="3601248"/>
              <a:ext cx="1239576" cy="21602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9848ED-209D-B747-A62F-128A335F7EDB}"/>
                </a:ext>
              </a:extLst>
            </p:cNvPr>
            <p:cNvSpPr/>
            <p:nvPr/>
          </p:nvSpPr>
          <p:spPr>
            <a:xfrm>
              <a:off x="3419872" y="6212286"/>
              <a:ext cx="2880320" cy="48997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F06939E-33B6-5F4E-9E3B-C0AA687FDC71}"/>
                </a:ext>
              </a:extLst>
            </p:cNvPr>
            <p:cNvSpPr/>
            <p:nvPr/>
          </p:nvSpPr>
          <p:spPr>
            <a:xfrm>
              <a:off x="6588224" y="6269845"/>
              <a:ext cx="1239576" cy="21602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3540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5B392-5CDC-034D-A82A-21213A2A1A9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B4E3717D-A183-ED43-A071-9B825DB7EBBD}"/>
              </a:ext>
            </a:extLst>
          </p:cNvPr>
          <p:cNvSpPr>
            <a:spLocks noGrp="1"/>
          </p:cNvSpPr>
          <p:nvPr>
            <p:ph idx="1"/>
          </p:nvPr>
        </p:nvSpPr>
        <p:spPr/>
        <p:txBody>
          <a:bodyPr>
            <a:normAutofit/>
          </a:bodyPr>
          <a:lstStyle/>
          <a:p>
            <a:r>
              <a:rPr lang="en-US" sz="1800" dirty="0"/>
              <a:t>The uncertainty layer can also give you an indication which extra regions are good to label.</a:t>
            </a:r>
          </a:p>
        </p:txBody>
      </p:sp>
      <p:grpSp>
        <p:nvGrpSpPr>
          <p:cNvPr id="13" name="Group 12">
            <a:extLst>
              <a:ext uri="{FF2B5EF4-FFF2-40B4-BE49-F238E27FC236}">
                <a16:creationId xmlns:a16="http://schemas.microsoft.com/office/drawing/2014/main" id="{2F710512-4527-F34B-95B6-3A17FD92BECC}"/>
              </a:ext>
            </a:extLst>
          </p:cNvPr>
          <p:cNvGrpSpPr/>
          <p:nvPr/>
        </p:nvGrpSpPr>
        <p:grpSpPr>
          <a:xfrm>
            <a:off x="2554752" y="2047465"/>
            <a:ext cx="6378232" cy="4585899"/>
            <a:chOff x="2765768" y="2130333"/>
            <a:chExt cx="6378232" cy="4585899"/>
          </a:xfrm>
        </p:grpSpPr>
        <p:pic>
          <p:nvPicPr>
            <p:cNvPr id="12" name="Picture 11">
              <a:extLst>
                <a:ext uri="{FF2B5EF4-FFF2-40B4-BE49-F238E27FC236}">
                  <a16:creationId xmlns:a16="http://schemas.microsoft.com/office/drawing/2014/main" id="{0CC62CA1-5BBD-DE4B-AEDD-ABACA5906602}"/>
                </a:ext>
              </a:extLst>
            </p:cNvPr>
            <p:cNvPicPr>
              <a:picLocks noChangeAspect="1"/>
            </p:cNvPicPr>
            <p:nvPr/>
          </p:nvPicPr>
          <p:blipFill>
            <a:blip r:embed="rId3"/>
            <a:stretch>
              <a:fillRect/>
            </a:stretch>
          </p:blipFill>
          <p:spPr>
            <a:xfrm>
              <a:off x="2765768" y="2130333"/>
              <a:ext cx="6378232" cy="4585899"/>
            </a:xfrm>
            <a:prstGeom prst="rect">
              <a:avLst/>
            </a:prstGeom>
          </p:spPr>
        </p:pic>
        <p:sp>
          <p:nvSpPr>
            <p:cNvPr id="9" name="Rectangle 8">
              <a:extLst>
                <a:ext uri="{FF2B5EF4-FFF2-40B4-BE49-F238E27FC236}">
                  <a16:creationId xmlns:a16="http://schemas.microsoft.com/office/drawing/2014/main" id="{22473DB2-98DA-D049-9E0A-8DCAA75AF340}"/>
                </a:ext>
              </a:extLst>
            </p:cNvPr>
            <p:cNvSpPr/>
            <p:nvPr/>
          </p:nvSpPr>
          <p:spPr>
            <a:xfrm>
              <a:off x="2798041" y="5517232"/>
              <a:ext cx="1773959" cy="36004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D23B4AAB-F106-2740-A0FD-B19DDBD5C7F6}"/>
              </a:ext>
            </a:extLst>
          </p:cNvPr>
          <p:cNvSpPr/>
          <p:nvPr/>
        </p:nvSpPr>
        <p:spPr>
          <a:xfrm>
            <a:off x="7863963" y="615166"/>
            <a:ext cx="975899" cy="338554"/>
          </a:xfrm>
          <a:prstGeom prst="rect">
            <a:avLst/>
          </a:prstGeom>
          <a:ln>
            <a:solidFill>
              <a:schemeClr val="accent1"/>
            </a:solidFill>
          </a:ln>
        </p:spPr>
        <p:txBody>
          <a:bodyPr wrap="square">
            <a:spAutoFit/>
          </a:bodyPr>
          <a:lstStyle/>
          <a:p>
            <a:r>
              <a:rPr lang="en-US" sz="1600" dirty="0">
                <a:solidFill>
                  <a:srgbClr val="17375E"/>
                </a:solidFill>
              </a:rPr>
              <a:t>Optional</a:t>
            </a:r>
          </a:p>
        </p:txBody>
      </p:sp>
    </p:spTree>
    <p:extLst>
      <p:ext uri="{BB962C8B-B14F-4D97-AF65-F5344CB8AC3E}">
        <p14:creationId xmlns:p14="http://schemas.microsoft.com/office/powerpoint/2010/main" val="13829390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5B392-5CDC-034D-A82A-21213A2A1A9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B4E3717D-A183-ED43-A071-9B825DB7EBBD}"/>
              </a:ext>
            </a:extLst>
          </p:cNvPr>
          <p:cNvSpPr>
            <a:spLocks noGrp="1"/>
          </p:cNvSpPr>
          <p:nvPr>
            <p:ph idx="1"/>
          </p:nvPr>
        </p:nvSpPr>
        <p:spPr/>
        <p:txBody>
          <a:bodyPr>
            <a:normAutofit/>
          </a:bodyPr>
          <a:lstStyle/>
          <a:p>
            <a:r>
              <a:rPr lang="en-US" sz="1800" dirty="0"/>
              <a:t>Select </a:t>
            </a:r>
            <a:r>
              <a:rPr lang="en-US" sz="1800" b="1" i="1" dirty="0"/>
              <a:t>Prediction Export</a:t>
            </a:r>
            <a:r>
              <a:rPr lang="en-US" sz="1800" b="1" dirty="0"/>
              <a:t> </a:t>
            </a:r>
            <a:r>
              <a:rPr lang="en-US" sz="1800" dirty="0"/>
              <a:t>tab.</a:t>
            </a:r>
          </a:p>
        </p:txBody>
      </p:sp>
      <p:grpSp>
        <p:nvGrpSpPr>
          <p:cNvPr id="5" name="Group 4">
            <a:extLst>
              <a:ext uri="{FF2B5EF4-FFF2-40B4-BE49-F238E27FC236}">
                <a16:creationId xmlns:a16="http://schemas.microsoft.com/office/drawing/2014/main" id="{5C2CF438-1525-6E41-8B9E-F3226DC0EA7C}"/>
              </a:ext>
            </a:extLst>
          </p:cNvPr>
          <p:cNvGrpSpPr/>
          <p:nvPr/>
        </p:nvGrpSpPr>
        <p:grpSpPr>
          <a:xfrm>
            <a:off x="3406900" y="2658850"/>
            <a:ext cx="5580112" cy="4012725"/>
            <a:chOff x="3406900" y="2658850"/>
            <a:chExt cx="5580112" cy="4012725"/>
          </a:xfrm>
        </p:grpSpPr>
        <p:pic>
          <p:nvPicPr>
            <p:cNvPr id="4" name="Picture 3">
              <a:extLst>
                <a:ext uri="{FF2B5EF4-FFF2-40B4-BE49-F238E27FC236}">
                  <a16:creationId xmlns:a16="http://schemas.microsoft.com/office/drawing/2014/main" id="{6F3DC91F-8C61-DB42-A121-B8A8D1706AA8}"/>
                </a:ext>
              </a:extLst>
            </p:cNvPr>
            <p:cNvPicPr>
              <a:picLocks noChangeAspect="1"/>
            </p:cNvPicPr>
            <p:nvPr/>
          </p:nvPicPr>
          <p:blipFill>
            <a:blip r:embed="rId3"/>
            <a:stretch>
              <a:fillRect/>
            </a:stretch>
          </p:blipFill>
          <p:spPr>
            <a:xfrm>
              <a:off x="3406900" y="2658850"/>
              <a:ext cx="5580112" cy="4012725"/>
            </a:xfrm>
            <a:prstGeom prst="rect">
              <a:avLst/>
            </a:prstGeom>
          </p:spPr>
        </p:pic>
        <p:sp>
          <p:nvSpPr>
            <p:cNvPr id="10" name="Rectangle 9">
              <a:extLst>
                <a:ext uri="{FF2B5EF4-FFF2-40B4-BE49-F238E27FC236}">
                  <a16:creationId xmlns:a16="http://schemas.microsoft.com/office/drawing/2014/main" id="{4D77B41E-56A8-0B42-9C28-3F6D9B9123A2}"/>
                </a:ext>
              </a:extLst>
            </p:cNvPr>
            <p:cNvSpPr/>
            <p:nvPr/>
          </p:nvSpPr>
          <p:spPr>
            <a:xfrm>
              <a:off x="3406900" y="3351614"/>
              <a:ext cx="1643212" cy="132294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33958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5B392-5CDC-034D-A82A-21213A2A1A9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B4E3717D-A183-ED43-A071-9B825DB7EBBD}"/>
              </a:ext>
            </a:extLst>
          </p:cNvPr>
          <p:cNvSpPr>
            <a:spLocks noGrp="1"/>
          </p:cNvSpPr>
          <p:nvPr>
            <p:ph idx="1"/>
          </p:nvPr>
        </p:nvSpPr>
        <p:spPr>
          <a:xfrm>
            <a:off x="457200" y="1412776"/>
            <a:ext cx="8229600" cy="4704095"/>
          </a:xfrm>
        </p:spPr>
        <p:txBody>
          <a:bodyPr>
            <a:normAutofit/>
          </a:bodyPr>
          <a:lstStyle/>
          <a:p>
            <a:r>
              <a:rPr lang="en-US" sz="1800" dirty="0"/>
              <a:t>Select </a:t>
            </a:r>
            <a:r>
              <a:rPr lang="en-US" sz="1800" b="1" i="1" dirty="0"/>
              <a:t>Prediction Export</a:t>
            </a:r>
            <a:r>
              <a:rPr lang="en-US" sz="1800" dirty="0"/>
              <a:t> tab.</a:t>
            </a:r>
          </a:p>
          <a:p>
            <a:r>
              <a:rPr lang="en-US" sz="1800" dirty="0"/>
              <a:t>We can export Probabilities, Simple Segmentation and more.</a:t>
            </a:r>
          </a:p>
          <a:p>
            <a:r>
              <a:rPr lang="en-US" sz="1800" dirty="0"/>
              <a:t>Start with selecting </a:t>
            </a:r>
            <a:r>
              <a:rPr lang="en-US" sz="1800" i="1" dirty="0"/>
              <a:t>Source: Simple Segmentation</a:t>
            </a:r>
            <a:r>
              <a:rPr lang="en-US" sz="1800" dirty="0"/>
              <a:t>.</a:t>
            </a:r>
          </a:p>
          <a:p>
            <a:r>
              <a:rPr lang="en-US" sz="1800" dirty="0"/>
              <a:t>Click: </a:t>
            </a:r>
            <a:br>
              <a:rPr lang="en-US" sz="1800" dirty="0"/>
            </a:br>
            <a:r>
              <a:rPr lang="en-US" sz="1800" i="1" dirty="0"/>
              <a:t>Choose export image</a:t>
            </a:r>
            <a:br>
              <a:rPr lang="en-US" sz="1800" i="1" dirty="0"/>
            </a:br>
            <a:r>
              <a:rPr lang="en-US" sz="1800" i="1" dirty="0"/>
              <a:t>settings…</a:t>
            </a:r>
            <a:endParaRPr lang="en-US" sz="1600" i="1" dirty="0"/>
          </a:p>
        </p:txBody>
      </p:sp>
      <p:grpSp>
        <p:nvGrpSpPr>
          <p:cNvPr id="7" name="Group 6">
            <a:extLst>
              <a:ext uri="{FF2B5EF4-FFF2-40B4-BE49-F238E27FC236}">
                <a16:creationId xmlns:a16="http://schemas.microsoft.com/office/drawing/2014/main" id="{AC7A5CA0-DDD1-A142-B7FC-83D784D9097D}"/>
              </a:ext>
            </a:extLst>
          </p:cNvPr>
          <p:cNvGrpSpPr/>
          <p:nvPr/>
        </p:nvGrpSpPr>
        <p:grpSpPr>
          <a:xfrm>
            <a:off x="3406900" y="2658850"/>
            <a:ext cx="5580112" cy="4012725"/>
            <a:chOff x="3406900" y="2658850"/>
            <a:chExt cx="5580112" cy="4012725"/>
          </a:xfrm>
        </p:grpSpPr>
        <p:grpSp>
          <p:nvGrpSpPr>
            <p:cNvPr id="5" name="Group 4">
              <a:extLst>
                <a:ext uri="{FF2B5EF4-FFF2-40B4-BE49-F238E27FC236}">
                  <a16:creationId xmlns:a16="http://schemas.microsoft.com/office/drawing/2014/main" id="{5C2CF438-1525-6E41-8B9E-F3226DC0EA7C}"/>
                </a:ext>
              </a:extLst>
            </p:cNvPr>
            <p:cNvGrpSpPr/>
            <p:nvPr/>
          </p:nvGrpSpPr>
          <p:grpSpPr>
            <a:xfrm>
              <a:off x="3406900" y="2658850"/>
              <a:ext cx="5580112" cy="4012725"/>
              <a:chOff x="3406900" y="2658850"/>
              <a:chExt cx="5580112" cy="4012725"/>
            </a:xfrm>
          </p:grpSpPr>
          <p:pic>
            <p:nvPicPr>
              <p:cNvPr id="4" name="Picture 3">
                <a:extLst>
                  <a:ext uri="{FF2B5EF4-FFF2-40B4-BE49-F238E27FC236}">
                    <a16:creationId xmlns:a16="http://schemas.microsoft.com/office/drawing/2014/main" id="{6F3DC91F-8C61-DB42-A121-B8A8D1706AA8}"/>
                  </a:ext>
                </a:extLst>
              </p:cNvPr>
              <p:cNvPicPr>
                <a:picLocks noChangeAspect="1"/>
              </p:cNvPicPr>
              <p:nvPr/>
            </p:nvPicPr>
            <p:blipFill>
              <a:blip r:embed="rId3"/>
              <a:stretch>
                <a:fillRect/>
              </a:stretch>
            </p:blipFill>
            <p:spPr>
              <a:xfrm>
                <a:off x="3406900" y="2658850"/>
                <a:ext cx="5580112" cy="4012725"/>
              </a:xfrm>
              <a:prstGeom prst="rect">
                <a:avLst/>
              </a:prstGeom>
            </p:spPr>
          </p:pic>
          <p:sp>
            <p:nvSpPr>
              <p:cNvPr id="10" name="Rectangle 9">
                <a:extLst>
                  <a:ext uri="{FF2B5EF4-FFF2-40B4-BE49-F238E27FC236}">
                    <a16:creationId xmlns:a16="http://schemas.microsoft.com/office/drawing/2014/main" id="{4D77B41E-56A8-0B42-9C28-3F6D9B9123A2}"/>
                  </a:ext>
                </a:extLst>
              </p:cNvPr>
              <p:cNvSpPr/>
              <p:nvPr/>
            </p:nvSpPr>
            <p:spPr>
              <a:xfrm>
                <a:off x="3406900" y="3351614"/>
                <a:ext cx="1643212" cy="132294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5BAC8174-3798-BB48-97B2-EE0A49A7D68F}"/>
                </a:ext>
              </a:extLst>
            </p:cNvPr>
            <p:cNvPicPr>
              <a:picLocks noChangeAspect="1"/>
            </p:cNvPicPr>
            <p:nvPr/>
          </p:nvPicPr>
          <p:blipFill>
            <a:blip r:embed="rId4"/>
            <a:stretch>
              <a:fillRect/>
            </a:stretch>
          </p:blipFill>
          <p:spPr>
            <a:xfrm>
              <a:off x="3779912" y="3737758"/>
              <a:ext cx="1008112" cy="501498"/>
            </a:xfrm>
            <a:prstGeom prst="rect">
              <a:avLst/>
            </a:prstGeom>
          </p:spPr>
        </p:pic>
      </p:grpSp>
      <p:sp>
        <p:nvSpPr>
          <p:cNvPr id="8" name="Rectangle 7">
            <a:extLst>
              <a:ext uri="{FF2B5EF4-FFF2-40B4-BE49-F238E27FC236}">
                <a16:creationId xmlns:a16="http://schemas.microsoft.com/office/drawing/2014/main" id="{3764A23B-A356-964B-9786-FB4A09213976}"/>
              </a:ext>
            </a:extLst>
          </p:cNvPr>
          <p:cNvSpPr/>
          <p:nvPr/>
        </p:nvSpPr>
        <p:spPr>
          <a:xfrm>
            <a:off x="539551" y="4653137"/>
            <a:ext cx="2088233" cy="1323439"/>
          </a:xfrm>
          <a:prstGeom prst="rect">
            <a:avLst/>
          </a:prstGeom>
          <a:ln>
            <a:solidFill>
              <a:schemeClr val="accent1"/>
            </a:solidFill>
          </a:ln>
        </p:spPr>
        <p:txBody>
          <a:bodyPr wrap="square">
            <a:spAutoFit/>
          </a:bodyPr>
          <a:lstStyle/>
          <a:p>
            <a:r>
              <a:rPr lang="en-US" sz="1600" dirty="0">
                <a:solidFill>
                  <a:srgbClr val="17375E"/>
                </a:solidFill>
              </a:rPr>
              <a:t>In a real world scenario it’s usually better to export the probabilities (contains most information).</a:t>
            </a:r>
          </a:p>
        </p:txBody>
      </p:sp>
    </p:spTree>
    <p:extLst>
      <p:ext uri="{BB962C8B-B14F-4D97-AF65-F5344CB8AC3E}">
        <p14:creationId xmlns:p14="http://schemas.microsoft.com/office/powerpoint/2010/main" val="6318260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5B392-5CDC-034D-A82A-21213A2A1A9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B4E3717D-A183-ED43-A071-9B825DB7EBBD}"/>
              </a:ext>
            </a:extLst>
          </p:cNvPr>
          <p:cNvSpPr>
            <a:spLocks noGrp="1"/>
          </p:cNvSpPr>
          <p:nvPr>
            <p:ph idx="1"/>
          </p:nvPr>
        </p:nvSpPr>
        <p:spPr/>
        <p:txBody>
          <a:bodyPr>
            <a:normAutofit/>
          </a:bodyPr>
          <a:lstStyle/>
          <a:p>
            <a:r>
              <a:rPr lang="en-US" sz="1800" dirty="0">
                <a:solidFill>
                  <a:schemeClr val="bg1">
                    <a:lumMod val="50000"/>
                  </a:schemeClr>
                </a:solidFill>
              </a:rPr>
              <a:t>Select </a:t>
            </a:r>
            <a:r>
              <a:rPr lang="en-US" sz="1800" i="1" dirty="0">
                <a:solidFill>
                  <a:schemeClr val="bg1">
                    <a:lumMod val="50000"/>
                  </a:schemeClr>
                </a:solidFill>
              </a:rPr>
              <a:t>Prediction Export</a:t>
            </a:r>
            <a:r>
              <a:rPr lang="en-US" sz="1800" dirty="0">
                <a:solidFill>
                  <a:schemeClr val="bg1">
                    <a:lumMod val="50000"/>
                  </a:schemeClr>
                </a:solidFill>
              </a:rPr>
              <a:t> tab.</a:t>
            </a:r>
          </a:p>
          <a:p>
            <a:r>
              <a:rPr lang="en-US" sz="1800" dirty="0">
                <a:solidFill>
                  <a:schemeClr val="bg1">
                    <a:lumMod val="50000"/>
                  </a:schemeClr>
                </a:solidFill>
              </a:rPr>
              <a:t>We can export Probabilities, Simple Segmentation and more.</a:t>
            </a:r>
          </a:p>
          <a:p>
            <a:r>
              <a:rPr lang="en-US" sz="1800" dirty="0">
                <a:solidFill>
                  <a:schemeClr val="bg1">
                    <a:lumMod val="50000"/>
                  </a:schemeClr>
                </a:solidFill>
              </a:rPr>
              <a:t>Start with selecting </a:t>
            </a:r>
            <a:r>
              <a:rPr lang="en-US" sz="1800" i="1" dirty="0">
                <a:solidFill>
                  <a:schemeClr val="bg1">
                    <a:lumMod val="50000"/>
                  </a:schemeClr>
                </a:solidFill>
              </a:rPr>
              <a:t>Source: Simple Segmentation</a:t>
            </a:r>
            <a:r>
              <a:rPr lang="en-US" sz="1800" dirty="0">
                <a:solidFill>
                  <a:schemeClr val="bg1">
                    <a:lumMod val="50000"/>
                  </a:schemeClr>
                </a:solidFill>
              </a:rPr>
              <a:t>.</a:t>
            </a:r>
          </a:p>
          <a:p>
            <a:r>
              <a:rPr lang="en-US" sz="1800" dirty="0">
                <a:solidFill>
                  <a:schemeClr val="bg1">
                    <a:lumMod val="50000"/>
                  </a:schemeClr>
                </a:solidFill>
              </a:rPr>
              <a:t>Click: </a:t>
            </a:r>
            <a:br>
              <a:rPr lang="en-US" sz="1800" dirty="0">
                <a:solidFill>
                  <a:schemeClr val="bg1">
                    <a:lumMod val="50000"/>
                  </a:schemeClr>
                </a:solidFill>
              </a:rPr>
            </a:br>
            <a:r>
              <a:rPr lang="en-US" sz="1800" i="1" dirty="0">
                <a:solidFill>
                  <a:schemeClr val="bg1">
                    <a:lumMod val="50000"/>
                  </a:schemeClr>
                </a:solidFill>
              </a:rPr>
              <a:t>Choose export image</a:t>
            </a:r>
            <a:br>
              <a:rPr lang="en-US" sz="1800" i="1" dirty="0">
                <a:solidFill>
                  <a:schemeClr val="bg1">
                    <a:lumMod val="50000"/>
                  </a:schemeClr>
                </a:solidFill>
              </a:rPr>
            </a:br>
            <a:r>
              <a:rPr lang="en-US" sz="1800" i="1" dirty="0">
                <a:solidFill>
                  <a:schemeClr val="bg1">
                    <a:lumMod val="50000"/>
                  </a:schemeClr>
                </a:solidFill>
              </a:rPr>
              <a:t>settings…</a:t>
            </a:r>
            <a:endParaRPr lang="en-US" sz="1600" i="1" dirty="0">
              <a:solidFill>
                <a:schemeClr val="bg1">
                  <a:lumMod val="50000"/>
                </a:schemeClr>
              </a:solidFill>
            </a:endParaRPr>
          </a:p>
        </p:txBody>
      </p:sp>
      <p:grpSp>
        <p:nvGrpSpPr>
          <p:cNvPr id="8" name="Group 7">
            <a:extLst>
              <a:ext uri="{FF2B5EF4-FFF2-40B4-BE49-F238E27FC236}">
                <a16:creationId xmlns:a16="http://schemas.microsoft.com/office/drawing/2014/main" id="{45C64016-AF8A-3646-B0DB-DB10D61F0FAB}"/>
              </a:ext>
            </a:extLst>
          </p:cNvPr>
          <p:cNvGrpSpPr/>
          <p:nvPr/>
        </p:nvGrpSpPr>
        <p:grpSpPr>
          <a:xfrm>
            <a:off x="4603945" y="2549881"/>
            <a:ext cx="3512577" cy="4012768"/>
            <a:chOff x="4603945" y="2549881"/>
            <a:chExt cx="3512577" cy="4012768"/>
          </a:xfrm>
        </p:grpSpPr>
        <p:pic>
          <p:nvPicPr>
            <p:cNvPr id="7" name="Picture 6">
              <a:extLst>
                <a:ext uri="{FF2B5EF4-FFF2-40B4-BE49-F238E27FC236}">
                  <a16:creationId xmlns:a16="http://schemas.microsoft.com/office/drawing/2014/main" id="{648CCB6C-D5AF-A344-B308-F718CE81C2C8}"/>
                </a:ext>
              </a:extLst>
            </p:cNvPr>
            <p:cNvPicPr>
              <a:picLocks noChangeAspect="1"/>
            </p:cNvPicPr>
            <p:nvPr/>
          </p:nvPicPr>
          <p:blipFill>
            <a:blip r:embed="rId3"/>
            <a:stretch>
              <a:fillRect/>
            </a:stretch>
          </p:blipFill>
          <p:spPr>
            <a:xfrm>
              <a:off x="4603945" y="2549881"/>
              <a:ext cx="3512577" cy="4012768"/>
            </a:xfrm>
            <a:prstGeom prst="rect">
              <a:avLst/>
            </a:prstGeom>
          </p:spPr>
        </p:pic>
        <p:sp>
          <p:nvSpPr>
            <p:cNvPr id="11" name="Rectangle 10">
              <a:extLst>
                <a:ext uri="{FF2B5EF4-FFF2-40B4-BE49-F238E27FC236}">
                  <a16:creationId xmlns:a16="http://schemas.microsoft.com/office/drawing/2014/main" id="{1440F595-7AE7-3044-8846-E51A178063BA}"/>
                </a:ext>
              </a:extLst>
            </p:cNvPr>
            <p:cNvSpPr/>
            <p:nvPr/>
          </p:nvSpPr>
          <p:spPr>
            <a:xfrm>
              <a:off x="4744523" y="5415849"/>
              <a:ext cx="3168352" cy="50405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A1C1029A-D0FD-7F49-9C78-4266B6BD7E13}"/>
              </a:ext>
            </a:extLst>
          </p:cNvPr>
          <p:cNvSpPr/>
          <p:nvPr/>
        </p:nvSpPr>
        <p:spPr>
          <a:xfrm>
            <a:off x="3390094" y="5304526"/>
            <a:ext cx="2004258" cy="307777"/>
          </a:xfrm>
          <a:prstGeom prst="rect">
            <a:avLst/>
          </a:prstGeom>
          <a:ln>
            <a:noFill/>
          </a:ln>
        </p:spPr>
        <p:txBody>
          <a:bodyPr wrap="square">
            <a:spAutoFit/>
          </a:bodyPr>
          <a:lstStyle/>
          <a:p>
            <a:r>
              <a:rPr lang="en-US" sz="1400" dirty="0">
                <a:solidFill>
                  <a:srgbClr val="17375E"/>
                </a:solidFill>
              </a:rPr>
              <a:t>Format: </a:t>
            </a:r>
            <a:r>
              <a:rPr lang="en-US" sz="1400" dirty="0" err="1">
                <a:solidFill>
                  <a:srgbClr val="17375E"/>
                </a:solidFill>
              </a:rPr>
              <a:t>tif</a:t>
            </a:r>
            <a:endParaRPr lang="en-US" sz="1400" dirty="0">
              <a:solidFill>
                <a:srgbClr val="17375E"/>
              </a:solidFill>
            </a:endParaRPr>
          </a:p>
        </p:txBody>
      </p:sp>
      <p:sp>
        <p:nvSpPr>
          <p:cNvPr id="13" name="Rectangle 12">
            <a:extLst>
              <a:ext uri="{FF2B5EF4-FFF2-40B4-BE49-F238E27FC236}">
                <a16:creationId xmlns:a16="http://schemas.microsoft.com/office/drawing/2014/main" id="{0985E553-9DB9-3547-AE05-FBCE670AA20E}"/>
              </a:ext>
            </a:extLst>
          </p:cNvPr>
          <p:cNvSpPr/>
          <p:nvPr/>
        </p:nvSpPr>
        <p:spPr>
          <a:xfrm>
            <a:off x="1331640" y="5589240"/>
            <a:ext cx="3949488" cy="307777"/>
          </a:xfrm>
          <a:prstGeom prst="rect">
            <a:avLst/>
          </a:prstGeom>
          <a:ln>
            <a:noFill/>
          </a:ln>
        </p:spPr>
        <p:txBody>
          <a:bodyPr wrap="square">
            <a:spAutoFit/>
          </a:bodyPr>
          <a:lstStyle/>
          <a:p>
            <a:r>
              <a:rPr lang="en-US" sz="1400" dirty="0">
                <a:solidFill>
                  <a:srgbClr val="17375E"/>
                </a:solidFill>
              </a:rPr>
              <a:t>File: optionally add a /output/ subfolder</a:t>
            </a:r>
          </a:p>
        </p:txBody>
      </p:sp>
      <p:sp>
        <p:nvSpPr>
          <p:cNvPr id="14" name="Left Arrow 13">
            <a:extLst>
              <a:ext uri="{FF2B5EF4-FFF2-40B4-BE49-F238E27FC236}">
                <a16:creationId xmlns:a16="http://schemas.microsoft.com/office/drawing/2014/main" id="{6D1DAB07-954B-C64D-8DDF-719DC3DF46A7}"/>
              </a:ext>
            </a:extLst>
          </p:cNvPr>
          <p:cNvSpPr/>
          <p:nvPr/>
        </p:nvSpPr>
        <p:spPr>
          <a:xfrm rot="10800000">
            <a:off x="4355977" y="5418951"/>
            <a:ext cx="323793" cy="11640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Left Arrow 15">
            <a:extLst>
              <a:ext uri="{FF2B5EF4-FFF2-40B4-BE49-F238E27FC236}">
                <a16:creationId xmlns:a16="http://schemas.microsoft.com/office/drawing/2014/main" id="{A0BC7A66-4E48-6F4A-B483-B24B9D0A9208}"/>
              </a:ext>
            </a:extLst>
          </p:cNvPr>
          <p:cNvSpPr/>
          <p:nvPr/>
        </p:nvSpPr>
        <p:spPr>
          <a:xfrm rot="10800000">
            <a:off x="4355977" y="5661248"/>
            <a:ext cx="323793" cy="11640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7212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5B392-5CDC-034D-A82A-21213A2A1A9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B4E3717D-A183-ED43-A071-9B825DB7EBBD}"/>
              </a:ext>
            </a:extLst>
          </p:cNvPr>
          <p:cNvSpPr>
            <a:spLocks noGrp="1"/>
          </p:cNvSpPr>
          <p:nvPr>
            <p:ph idx="1"/>
          </p:nvPr>
        </p:nvSpPr>
        <p:spPr/>
        <p:txBody>
          <a:bodyPr>
            <a:normAutofit/>
          </a:bodyPr>
          <a:lstStyle/>
          <a:p>
            <a:r>
              <a:rPr lang="en-US" sz="1800" dirty="0">
                <a:solidFill>
                  <a:schemeClr val="bg1">
                    <a:lumMod val="50000"/>
                  </a:schemeClr>
                </a:solidFill>
              </a:rPr>
              <a:t>Select </a:t>
            </a:r>
            <a:r>
              <a:rPr lang="en-US" sz="1800" i="1" dirty="0">
                <a:solidFill>
                  <a:schemeClr val="bg1">
                    <a:lumMod val="50000"/>
                  </a:schemeClr>
                </a:solidFill>
              </a:rPr>
              <a:t>Prediction Export</a:t>
            </a:r>
            <a:r>
              <a:rPr lang="en-US" sz="1800" dirty="0">
                <a:solidFill>
                  <a:schemeClr val="bg1">
                    <a:lumMod val="50000"/>
                  </a:schemeClr>
                </a:solidFill>
              </a:rPr>
              <a:t> tab.</a:t>
            </a:r>
          </a:p>
          <a:p>
            <a:r>
              <a:rPr lang="en-US" sz="1800" dirty="0">
                <a:solidFill>
                  <a:schemeClr val="bg1">
                    <a:lumMod val="50000"/>
                  </a:schemeClr>
                </a:solidFill>
              </a:rPr>
              <a:t>We can export Probabilities, Simple Segmentation and more.</a:t>
            </a:r>
          </a:p>
          <a:p>
            <a:r>
              <a:rPr lang="en-US" sz="1800" dirty="0">
                <a:solidFill>
                  <a:schemeClr val="bg1">
                    <a:lumMod val="50000"/>
                  </a:schemeClr>
                </a:solidFill>
              </a:rPr>
              <a:t>Start with selecting </a:t>
            </a:r>
            <a:r>
              <a:rPr lang="en-US" sz="1800" i="1" dirty="0">
                <a:solidFill>
                  <a:schemeClr val="bg1">
                    <a:lumMod val="50000"/>
                  </a:schemeClr>
                </a:solidFill>
              </a:rPr>
              <a:t>Source: Simple Segmentation</a:t>
            </a:r>
            <a:r>
              <a:rPr lang="en-US" sz="1800" dirty="0">
                <a:solidFill>
                  <a:schemeClr val="bg1">
                    <a:lumMod val="50000"/>
                  </a:schemeClr>
                </a:solidFill>
              </a:rPr>
              <a:t>.</a:t>
            </a:r>
          </a:p>
          <a:p>
            <a:r>
              <a:rPr lang="en-US" sz="1800" dirty="0">
                <a:solidFill>
                  <a:schemeClr val="bg1">
                    <a:lumMod val="50000"/>
                  </a:schemeClr>
                </a:solidFill>
              </a:rPr>
              <a:t>Click: </a:t>
            </a:r>
            <a:br>
              <a:rPr lang="en-US" sz="1800" dirty="0">
                <a:solidFill>
                  <a:schemeClr val="bg1">
                    <a:lumMod val="50000"/>
                  </a:schemeClr>
                </a:solidFill>
              </a:rPr>
            </a:br>
            <a:r>
              <a:rPr lang="en-US" sz="1800" i="1" dirty="0">
                <a:solidFill>
                  <a:schemeClr val="bg1">
                    <a:lumMod val="50000"/>
                  </a:schemeClr>
                </a:solidFill>
              </a:rPr>
              <a:t>Choose export image</a:t>
            </a:r>
            <a:br>
              <a:rPr lang="en-US" sz="1800" i="1" dirty="0">
                <a:solidFill>
                  <a:schemeClr val="bg1">
                    <a:lumMod val="50000"/>
                  </a:schemeClr>
                </a:solidFill>
              </a:rPr>
            </a:br>
            <a:r>
              <a:rPr lang="en-US" sz="1800" i="1" dirty="0">
                <a:solidFill>
                  <a:schemeClr val="bg1">
                    <a:lumMod val="50000"/>
                  </a:schemeClr>
                </a:solidFill>
              </a:rPr>
              <a:t>settings…</a:t>
            </a:r>
          </a:p>
          <a:p>
            <a:endParaRPr lang="en-US" sz="1800" i="1" dirty="0"/>
          </a:p>
          <a:p>
            <a:r>
              <a:rPr lang="en-US" sz="1800" dirty="0"/>
              <a:t>Click </a:t>
            </a:r>
            <a:r>
              <a:rPr lang="en-US" sz="1800" i="1" dirty="0"/>
              <a:t>Export.</a:t>
            </a:r>
            <a:endParaRPr lang="en-US" sz="1600" i="1" dirty="0"/>
          </a:p>
        </p:txBody>
      </p:sp>
      <p:grpSp>
        <p:nvGrpSpPr>
          <p:cNvPr id="11" name="Group 10">
            <a:extLst>
              <a:ext uri="{FF2B5EF4-FFF2-40B4-BE49-F238E27FC236}">
                <a16:creationId xmlns:a16="http://schemas.microsoft.com/office/drawing/2014/main" id="{FD7293DD-3EF8-2A4A-A844-652A39F4EC0D}"/>
              </a:ext>
            </a:extLst>
          </p:cNvPr>
          <p:cNvGrpSpPr/>
          <p:nvPr/>
        </p:nvGrpSpPr>
        <p:grpSpPr>
          <a:xfrm>
            <a:off x="3347864" y="2636912"/>
            <a:ext cx="5652120" cy="4043440"/>
            <a:chOff x="3347864" y="2636912"/>
            <a:chExt cx="5652120" cy="4043440"/>
          </a:xfrm>
        </p:grpSpPr>
        <p:pic>
          <p:nvPicPr>
            <p:cNvPr id="9" name="Picture 8">
              <a:extLst>
                <a:ext uri="{FF2B5EF4-FFF2-40B4-BE49-F238E27FC236}">
                  <a16:creationId xmlns:a16="http://schemas.microsoft.com/office/drawing/2014/main" id="{DEE6991A-6EB7-9C4A-8E43-40E4DDE3D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7864" y="2636912"/>
              <a:ext cx="5652120" cy="4043440"/>
            </a:xfrm>
            <a:prstGeom prst="rect">
              <a:avLst/>
            </a:prstGeom>
          </p:spPr>
        </p:pic>
        <p:sp>
          <p:nvSpPr>
            <p:cNvPr id="8" name="Rectangle 7">
              <a:extLst>
                <a:ext uri="{FF2B5EF4-FFF2-40B4-BE49-F238E27FC236}">
                  <a16:creationId xmlns:a16="http://schemas.microsoft.com/office/drawing/2014/main" id="{DC454C84-1527-9947-BE11-65E628E7ADF8}"/>
                </a:ext>
              </a:extLst>
            </p:cNvPr>
            <p:cNvSpPr/>
            <p:nvPr/>
          </p:nvSpPr>
          <p:spPr>
            <a:xfrm>
              <a:off x="7524328" y="2780928"/>
              <a:ext cx="912161" cy="36004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08966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46F0-F5C8-3E42-AC05-AAE576094E1E}"/>
              </a:ext>
            </a:extLst>
          </p:cNvPr>
          <p:cNvSpPr>
            <a:spLocks noGrp="1"/>
          </p:cNvSpPr>
          <p:nvPr>
            <p:ph type="title"/>
          </p:nvPr>
        </p:nvSpPr>
        <p:spPr/>
        <p:txBody>
          <a:bodyPr>
            <a:normAutofit fontScale="90000"/>
          </a:bodyPr>
          <a:lstStyle/>
          <a:p>
            <a:r>
              <a:rPr lang="en-US" dirty="0"/>
              <a:t>Recap: many segmentation methods</a:t>
            </a:r>
          </a:p>
        </p:txBody>
      </p:sp>
      <p:pic>
        <p:nvPicPr>
          <p:cNvPr id="4" name="Picture 3">
            <a:extLst>
              <a:ext uri="{FF2B5EF4-FFF2-40B4-BE49-F238E27FC236}">
                <a16:creationId xmlns:a16="http://schemas.microsoft.com/office/drawing/2014/main" id="{53AEC788-D5B2-2E4B-9F2D-7DF054CCFA0B}"/>
              </a:ext>
            </a:extLst>
          </p:cNvPr>
          <p:cNvPicPr>
            <a:picLocks noChangeAspect="1"/>
          </p:cNvPicPr>
          <p:nvPr/>
        </p:nvPicPr>
        <p:blipFill>
          <a:blip r:embed="rId3"/>
          <a:stretch>
            <a:fillRect/>
          </a:stretch>
        </p:blipFill>
        <p:spPr>
          <a:xfrm>
            <a:off x="2035392" y="1369130"/>
            <a:ext cx="5073216" cy="4119739"/>
          </a:xfrm>
          <a:prstGeom prst="rect">
            <a:avLst/>
          </a:prstGeom>
        </p:spPr>
      </p:pic>
      <p:sp>
        <p:nvSpPr>
          <p:cNvPr id="5" name="Rectangle 4">
            <a:extLst>
              <a:ext uri="{FF2B5EF4-FFF2-40B4-BE49-F238E27FC236}">
                <a16:creationId xmlns:a16="http://schemas.microsoft.com/office/drawing/2014/main" id="{22C5793B-414D-0948-A016-C362BAEAA855}"/>
              </a:ext>
            </a:extLst>
          </p:cNvPr>
          <p:cNvSpPr/>
          <p:nvPr/>
        </p:nvSpPr>
        <p:spPr>
          <a:xfrm>
            <a:off x="925775" y="6341606"/>
            <a:ext cx="8431619" cy="307777"/>
          </a:xfrm>
          <a:prstGeom prst="rect">
            <a:avLst/>
          </a:prstGeom>
        </p:spPr>
        <p:txBody>
          <a:bodyPr wrap="square">
            <a:spAutoFit/>
          </a:bodyPr>
          <a:lstStyle/>
          <a:p>
            <a:r>
              <a:rPr lang="en-GB" sz="1400" dirty="0">
                <a:latin typeface="Helvetica" pitchFamily="2" charset="0"/>
              </a:rPr>
              <a:t>Image by: Ignacio </a:t>
            </a:r>
            <a:r>
              <a:rPr lang="en-GB" sz="1400" dirty="0" err="1">
                <a:latin typeface="Helvetica" pitchFamily="2" charset="0"/>
              </a:rPr>
              <a:t>Arganda</a:t>
            </a:r>
            <a:r>
              <a:rPr lang="en-GB" sz="1400" dirty="0">
                <a:latin typeface="Helvetica" pitchFamily="2" charset="0"/>
              </a:rPr>
              <a:t>-Carreras,</a:t>
            </a:r>
            <a:r>
              <a:rPr lang="en-GB" sz="1400" dirty="0"/>
              <a:t> Biological Image Reconstruction and Analysis </a:t>
            </a:r>
            <a:r>
              <a:rPr lang="en-GB" sz="1400" dirty="0">
                <a:latin typeface="Helvetica" pitchFamily="2" charset="0"/>
              </a:rPr>
              <a:t>Course, 2016 </a:t>
            </a:r>
            <a:endParaRPr lang="en-GB" sz="1400" dirty="0">
              <a:effectLst/>
            </a:endParaRPr>
          </a:p>
        </p:txBody>
      </p:sp>
    </p:spTree>
    <p:extLst>
      <p:ext uri="{BB962C8B-B14F-4D97-AF65-F5344CB8AC3E}">
        <p14:creationId xmlns:p14="http://schemas.microsoft.com/office/powerpoint/2010/main" val="2130435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5B392-5CDC-034D-A82A-21213A2A1A9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B4E3717D-A183-ED43-A071-9B825DB7EBBD}"/>
              </a:ext>
            </a:extLst>
          </p:cNvPr>
          <p:cNvSpPr>
            <a:spLocks noGrp="1"/>
          </p:cNvSpPr>
          <p:nvPr>
            <p:ph idx="1"/>
          </p:nvPr>
        </p:nvSpPr>
        <p:spPr/>
        <p:txBody>
          <a:bodyPr>
            <a:normAutofit/>
          </a:bodyPr>
          <a:lstStyle/>
          <a:p>
            <a:r>
              <a:rPr lang="en-US" sz="1800" dirty="0"/>
              <a:t>Open the created image in </a:t>
            </a:r>
            <a:r>
              <a:rPr lang="en-US" sz="1800" b="1" dirty="0"/>
              <a:t>Fiji</a:t>
            </a:r>
            <a:r>
              <a:rPr lang="en-US" sz="1800" dirty="0"/>
              <a:t>.</a:t>
            </a:r>
          </a:p>
          <a:p>
            <a:r>
              <a:rPr lang="en-US" sz="1800" dirty="0"/>
              <a:t>If the image seems black adjust the contrast to [0,2] </a:t>
            </a:r>
            <a:br>
              <a:rPr lang="en-US" sz="1800" dirty="0"/>
            </a:br>
            <a:r>
              <a:rPr lang="en-US" sz="1800" dirty="0"/>
              <a:t>(</a:t>
            </a:r>
            <a:r>
              <a:rPr lang="en-US" sz="1800" i="1" dirty="0"/>
              <a:t>Image &gt; Adjust &gt; Brightness/Contrast)</a:t>
            </a:r>
            <a:endParaRPr lang="en-US" sz="1600" i="1" dirty="0"/>
          </a:p>
        </p:txBody>
      </p:sp>
      <p:pic>
        <p:nvPicPr>
          <p:cNvPr id="5" name="Picture 4">
            <a:extLst>
              <a:ext uri="{FF2B5EF4-FFF2-40B4-BE49-F238E27FC236}">
                <a16:creationId xmlns:a16="http://schemas.microsoft.com/office/drawing/2014/main" id="{FB5A2589-92B6-4348-9CFA-F93784C9A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2285482"/>
            <a:ext cx="4484142" cy="4221088"/>
          </a:xfrm>
          <a:prstGeom prst="rect">
            <a:avLst/>
          </a:prstGeom>
        </p:spPr>
      </p:pic>
    </p:spTree>
    <p:extLst>
      <p:ext uri="{BB962C8B-B14F-4D97-AF65-F5344CB8AC3E}">
        <p14:creationId xmlns:p14="http://schemas.microsoft.com/office/powerpoint/2010/main" val="23353836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5B392-5CDC-034D-A82A-21213A2A1A9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B4E3717D-A183-ED43-A071-9B825DB7EBBD}"/>
              </a:ext>
            </a:extLst>
          </p:cNvPr>
          <p:cNvSpPr>
            <a:spLocks noGrp="1"/>
          </p:cNvSpPr>
          <p:nvPr>
            <p:ph idx="1"/>
          </p:nvPr>
        </p:nvSpPr>
        <p:spPr/>
        <p:txBody>
          <a:bodyPr>
            <a:normAutofit/>
          </a:bodyPr>
          <a:lstStyle/>
          <a:p>
            <a:r>
              <a:rPr lang="en-US" sz="1800" dirty="0"/>
              <a:t>Go back to </a:t>
            </a:r>
            <a:r>
              <a:rPr lang="en-US" sz="1800" b="1" dirty="0"/>
              <a:t>Ilastik</a:t>
            </a:r>
            <a:r>
              <a:rPr lang="en-US" sz="1800" dirty="0"/>
              <a:t>.</a:t>
            </a:r>
          </a:p>
          <a:p>
            <a:r>
              <a:rPr lang="en-US" sz="1800" dirty="0"/>
              <a:t>Usually it is better to export probabilities (contains more information).</a:t>
            </a:r>
          </a:p>
          <a:p>
            <a:r>
              <a:rPr lang="en-US" sz="1800" dirty="0"/>
              <a:t>Select </a:t>
            </a:r>
            <a:r>
              <a:rPr lang="en-US" sz="1800" i="1" dirty="0"/>
              <a:t>Source: Probabilities</a:t>
            </a:r>
            <a:endParaRPr lang="en-US" sz="1800" dirty="0"/>
          </a:p>
          <a:p>
            <a:r>
              <a:rPr lang="en-US" sz="1800" dirty="0"/>
              <a:t>Click: </a:t>
            </a:r>
            <a:br>
              <a:rPr lang="en-US" sz="1800" dirty="0"/>
            </a:br>
            <a:r>
              <a:rPr lang="en-US" sz="1800" i="1" dirty="0"/>
              <a:t>Choose export image</a:t>
            </a:r>
            <a:br>
              <a:rPr lang="en-US" sz="1800" i="1" dirty="0"/>
            </a:br>
            <a:r>
              <a:rPr lang="en-US" sz="1800" i="1" dirty="0"/>
              <a:t>settings…</a:t>
            </a:r>
            <a:endParaRPr lang="en-US" sz="1600" i="1" dirty="0"/>
          </a:p>
        </p:txBody>
      </p:sp>
      <p:grpSp>
        <p:nvGrpSpPr>
          <p:cNvPr id="7" name="Group 6">
            <a:extLst>
              <a:ext uri="{FF2B5EF4-FFF2-40B4-BE49-F238E27FC236}">
                <a16:creationId xmlns:a16="http://schemas.microsoft.com/office/drawing/2014/main" id="{AC7A5CA0-DDD1-A142-B7FC-83D784D9097D}"/>
              </a:ext>
            </a:extLst>
          </p:cNvPr>
          <p:cNvGrpSpPr/>
          <p:nvPr/>
        </p:nvGrpSpPr>
        <p:grpSpPr>
          <a:xfrm>
            <a:off x="3406900" y="2658850"/>
            <a:ext cx="5580112" cy="4012725"/>
            <a:chOff x="3406900" y="2658850"/>
            <a:chExt cx="5580112" cy="4012725"/>
          </a:xfrm>
        </p:grpSpPr>
        <p:grpSp>
          <p:nvGrpSpPr>
            <p:cNvPr id="5" name="Group 4">
              <a:extLst>
                <a:ext uri="{FF2B5EF4-FFF2-40B4-BE49-F238E27FC236}">
                  <a16:creationId xmlns:a16="http://schemas.microsoft.com/office/drawing/2014/main" id="{5C2CF438-1525-6E41-8B9E-F3226DC0EA7C}"/>
                </a:ext>
              </a:extLst>
            </p:cNvPr>
            <p:cNvGrpSpPr/>
            <p:nvPr/>
          </p:nvGrpSpPr>
          <p:grpSpPr>
            <a:xfrm>
              <a:off x="3406900" y="2658850"/>
              <a:ext cx="5580112" cy="4012725"/>
              <a:chOff x="3406900" y="2658850"/>
              <a:chExt cx="5580112" cy="4012725"/>
            </a:xfrm>
          </p:grpSpPr>
          <p:pic>
            <p:nvPicPr>
              <p:cNvPr id="4" name="Picture 3">
                <a:extLst>
                  <a:ext uri="{FF2B5EF4-FFF2-40B4-BE49-F238E27FC236}">
                    <a16:creationId xmlns:a16="http://schemas.microsoft.com/office/drawing/2014/main" id="{6F3DC91F-8C61-DB42-A121-B8A8D1706AA8}"/>
                  </a:ext>
                </a:extLst>
              </p:cNvPr>
              <p:cNvPicPr>
                <a:picLocks noChangeAspect="1"/>
              </p:cNvPicPr>
              <p:nvPr/>
            </p:nvPicPr>
            <p:blipFill>
              <a:blip r:embed="rId3"/>
              <a:stretch>
                <a:fillRect/>
              </a:stretch>
            </p:blipFill>
            <p:spPr>
              <a:xfrm>
                <a:off x="3406900" y="2658850"/>
                <a:ext cx="5580112" cy="4012725"/>
              </a:xfrm>
              <a:prstGeom prst="rect">
                <a:avLst/>
              </a:prstGeom>
            </p:spPr>
          </p:pic>
          <p:sp>
            <p:nvSpPr>
              <p:cNvPr id="10" name="Rectangle 9">
                <a:extLst>
                  <a:ext uri="{FF2B5EF4-FFF2-40B4-BE49-F238E27FC236}">
                    <a16:creationId xmlns:a16="http://schemas.microsoft.com/office/drawing/2014/main" id="{4D77B41E-56A8-0B42-9C28-3F6D9B9123A2}"/>
                  </a:ext>
                </a:extLst>
              </p:cNvPr>
              <p:cNvSpPr/>
              <p:nvPr/>
            </p:nvSpPr>
            <p:spPr>
              <a:xfrm>
                <a:off x="3406900" y="3351614"/>
                <a:ext cx="1643212" cy="132294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5BAC8174-3798-BB48-97B2-EE0A49A7D68F}"/>
                </a:ext>
              </a:extLst>
            </p:cNvPr>
            <p:cNvPicPr>
              <a:picLocks noChangeAspect="1"/>
            </p:cNvPicPr>
            <p:nvPr/>
          </p:nvPicPr>
          <p:blipFill>
            <a:blip r:embed="rId4"/>
            <a:stretch>
              <a:fillRect/>
            </a:stretch>
          </p:blipFill>
          <p:spPr>
            <a:xfrm>
              <a:off x="3779912" y="3737758"/>
              <a:ext cx="1008112" cy="501498"/>
            </a:xfrm>
            <a:prstGeom prst="rect">
              <a:avLst/>
            </a:prstGeom>
          </p:spPr>
        </p:pic>
      </p:grpSp>
    </p:spTree>
    <p:extLst>
      <p:ext uri="{BB962C8B-B14F-4D97-AF65-F5344CB8AC3E}">
        <p14:creationId xmlns:p14="http://schemas.microsoft.com/office/powerpoint/2010/main" val="37324631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5B392-5CDC-034D-A82A-21213A2A1A9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B4E3717D-A183-ED43-A071-9B825DB7EBBD}"/>
              </a:ext>
            </a:extLst>
          </p:cNvPr>
          <p:cNvSpPr>
            <a:spLocks noGrp="1"/>
          </p:cNvSpPr>
          <p:nvPr>
            <p:ph idx="1"/>
          </p:nvPr>
        </p:nvSpPr>
        <p:spPr/>
        <p:txBody>
          <a:bodyPr>
            <a:normAutofit/>
          </a:bodyPr>
          <a:lstStyle/>
          <a:p>
            <a:r>
              <a:rPr lang="en-US" sz="1800" dirty="0">
                <a:solidFill>
                  <a:schemeClr val="bg1">
                    <a:lumMod val="50000"/>
                  </a:schemeClr>
                </a:solidFill>
              </a:rPr>
              <a:t>Go back to Ilastik.</a:t>
            </a:r>
          </a:p>
          <a:p>
            <a:r>
              <a:rPr lang="en-US" sz="1800" dirty="0">
                <a:solidFill>
                  <a:schemeClr val="bg1">
                    <a:lumMod val="50000"/>
                  </a:schemeClr>
                </a:solidFill>
              </a:rPr>
              <a:t>Usually it is better to export probabilities (contains more information).</a:t>
            </a:r>
          </a:p>
          <a:p>
            <a:r>
              <a:rPr lang="en-US" sz="1800" dirty="0">
                <a:solidFill>
                  <a:schemeClr val="bg1">
                    <a:lumMod val="50000"/>
                  </a:schemeClr>
                </a:solidFill>
              </a:rPr>
              <a:t>Select </a:t>
            </a:r>
            <a:r>
              <a:rPr lang="en-US" sz="1800" i="1" dirty="0">
                <a:solidFill>
                  <a:schemeClr val="bg1">
                    <a:lumMod val="50000"/>
                  </a:schemeClr>
                </a:solidFill>
              </a:rPr>
              <a:t>Source: Probabilities</a:t>
            </a:r>
            <a:endParaRPr lang="en-US" sz="1800" dirty="0">
              <a:solidFill>
                <a:schemeClr val="bg1">
                  <a:lumMod val="50000"/>
                </a:schemeClr>
              </a:solidFill>
            </a:endParaRPr>
          </a:p>
          <a:p>
            <a:r>
              <a:rPr lang="en-US" sz="1800" dirty="0">
                <a:solidFill>
                  <a:schemeClr val="bg1">
                    <a:lumMod val="50000"/>
                  </a:schemeClr>
                </a:solidFill>
              </a:rPr>
              <a:t>Click: </a:t>
            </a:r>
            <a:br>
              <a:rPr lang="en-US" sz="1800" dirty="0">
                <a:solidFill>
                  <a:schemeClr val="bg1">
                    <a:lumMod val="50000"/>
                  </a:schemeClr>
                </a:solidFill>
              </a:rPr>
            </a:br>
            <a:r>
              <a:rPr lang="en-US" sz="1800" i="1" dirty="0">
                <a:solidFill>
                  <a:schemeClr val="bg1">
                    <a:lumMod val="50000"/>
                  </a:schemeClr>
                </a:solidFill>
              </a:rPr>
              <a:t>Choose export image</a:t>
            </a:r>
            <a:br>
              <a:rPr lang="en-US" sz="1800" i="1" dirty="0">
                <a:solidFill>
                  <a:schemeClr val="bg1">
                    <a:lumMod val="50000"/>
                  </a:schemeClr>
                </a:solidFill>
              </a:rPr>
            </a:br>
            <a:r>
              <a:rPr lang="en-US" sz="1800" i="1" dirty="0">
                <a:solidFill>
                  <a:schemeClr val="bg1">
                    <a:lumMod val="50000"/>
                  </a:schemeClr>
                </a:solidFill>
              </a:rPr>
              <a:t>settings…</a:t>
            </a:r>
            <a:endParaRPr lang="en-US" sz="1600" i="1" dirty="0">
              <a:solidFill>
                <a:schemeClr val="bg1">
                  <a:lumMod val="50000"/>
                </a:schemeClr>
              </a:solidFill>
            </a:endParaRPr>
          </a:p>
        </p:txBody>
      </p:sp>
      <p:pic>
        <p:nvPicPr>
          <p:cNvPr id="11" name="Picture 10">
            <a:extLst>
              <a:ext uri="{FF2B5EF4-FFF2-40B4-BE49-F238E27FC236}">
                <a16:creationId xmlns:a16="http://schemas.microsoft.com/office/drawing/2014/main" id="{165A8C63-C544-7740-956C-CA1076259551}"/>
              </a:ext>
            </a:extLst>
          </p:cNvPr>
          <p:cNvPicPr>
            <a:picLocks noChangeAspect="1"/>
          </p:cNvPicPr>
          <p:nvPr/>
        </p:nvPicPr>
        <p:blipFill>
          <a:blip r:embed="rId3"/>
          <a:stretch>
            <a:fillRect/>
          </a:stretch>
        </p:blipFill>
        <p:spPr>
          <a:xfrm>
            <a:off x="4622466" y="2204864"/>
            <a:ext cx="4320480" cy="4476566"/>
          </a:xfrm>
          <a:prstGeom prst="rect">
            <a:avLst/>
          </a:prstGeom>
        </p:spPr>
      </p:pic>
      <p:sp>
        <p:nvSpPr>
          <p:cNvPr id="13" name="Rectangle 12">
            <a:extLst>
              <a:ext uri="{FF2B5EF4-FFF2-40B4-BE49-F238E27FC236}">
                <a16:creationId xmlns:a16="http://schemas.microsoft.com/office/drawing/2014/main" id="{A7D4FC5C-5CFB-1941-997E-70647426DD9F}"/>
              </a:ext>
            </a:extLst>
          </p:cNvPr>
          <p:cNvSpPr/>
          <p:nvPr/>
        </p:nvSpPr>
        <p:spPr>
          <a:xfrm>
            <a:off x="4637556" y="5268224"/>
            <a:ext cx="3297277" cy="53703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A9E0CD-7557-374D-916F-8A51A18B526F}"/>
              </a:ext>
            </a:extLst>
          </p:cNvPr>
          <p:cNvSpPr/>
          <p:nvPr/>
        </p:nvSpPr>
        <p:spPr>
          <a:xfrm>
            <a:off x="2267744" y="5301208"/>
            <a:ext cx="2004258" cy="307777"/>
          </a:xfrm>
          <a:prstGeom prst="rect">
            <a:avLst/>
          </a:prstGeom>
          <a:ln>
            <a:noFill/>
          </a:ln>
        </p:spPr>
        <p:txBody>
          <a:bodyPr wrap="square">
            <a:spAutoFit/>
          </a:bodyPr>
          <a:lstStyle/>
          <a:p>
            <a:pPr algn="r"/>
            <a:r>
              <a:rPr lang="en-US" sz="1400" dirty="0">
                <a:solidFill>
                  <a:srgbClr val="17375E"/>
                </a:solidFill>
              </a:rPr>
              <a:t>Format: </a:t>
            </a:r>
            <a:r>
              <a:rPr lang="en-US" sz="1400" dirty="0" err="1">
                <a:solidFill>
                  <a:srgbClr val="17375E"/>
                </a:solidFill>
              </a:rPr>
              <a:t>tif</a:t>
            </a:r>
            <a:r>
              <a:rPr lang="en-US" sz="1400" dirty="0">
                <a:solidFill>
                  <a:srgbClr val="17375E"/>
                </a:solidFill>
              </a:rPr>
              <a:t> sequence</a:t>
            </a:r>
          </a:p>
        </p:txBody>
      </p:sp>
      <p:sp>
        <p:nvSpPr>
          <p:cNvPr id="16" name="Rectangle 15">
            <a:extLst>
              <a:ext uri="{FF2B5EF4-FFF2-40B4-BE49-F238E27FC236}">
                <a16:creationId xmlns:a16="http://schemas.microsoft.com/office/drawing/2014/main" id="{F4F0E8E3-DBBE-974B-B16F-3A16F5BF769B}"/>
              </a:ext>
            </a:extLst>
          </p:cNvPr>
          <p:cNvSpPr/>
          <p:nvPr/>
        </p:nvSpPr>
        <p:spPr>
          <a:xfrm>
            <a:off x="322514" y="5540558"/>
            <a:ext cx="3949488" cy="307777"/>
          </a:xfrm>
          <a:prstGeom prst="rect">
            <a:avLst/>
          </a:prstGeom>
          <a:ln>
            <a:noFill/>
          </a:ln>
        </p:spPr>
        <p:txBody>
          <a:bodyPr wrap="square">
            <a:spAutoFit/>
          </a:bodyPr>
          <a:lstStyle/>
          <a:p>
            <a:pPr algn="r"/>
            <a:r>
              <a:rPr lang="en-US" sz="1400" dirty="0">
                <a:solidFill>
                  <a:srgbClr val="17375E"/>
                </a:solidFill>
              </a:rPr>
              <a:t>Directory: optionally add a /output/ subfolder</a:t>
            </a:r>
          </a:p>
        </p:txBody>
      </p:sp>
      <p:sp>
        <p:nvSpPr>
          <p:cNvPr id="17" name="Left Arrow 16">
            <a:extLst>
              <a:ext uri="{FF2B5EF4-FFF2-40B4-BE49-F238E27FC236}">
                <a16:creationId xmlns:a16="http://schemas.microsoft.com/office/drawing/2014/main" id="{D5283054-1744-024A-B8E0-96D464ADB329}"/>
              </a:ext>
            </a:extLst>
          </p:cNvPr>
          <p:cNvSpPr/>
          <p:nvPr/>
        </p:nvSpPr>
        <p:spPr>
          <a:xfrm rot="10800000">
            <a:off x="4261182" y="5405642"/>
            <a:ext cx="323793" cy="11640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Left Arrow 17">
            <a:extLst>
              <a:ext uri="{FF2B5EF4-FFF2-40B4-BE49-F238E27FC236}">
                <a16:creationId xmlns:a16="http://schemas.microsoft.com/office/drawing/2014/main" id="{73F3C5D2-59A3-5E45-B44E-4E2D9FB15688}"/>
              </a:ext>
            </a:extLst>
          </p:cNvPr>
          <p:cNvSpPr/>
          <p:nvPr/>
        </p:nvSpPr>
        <p:spPr>
          <a:xfrm rot="10800000">
            <a:off x="4261182" y="5647939"/>
            <a:ext cx="323793" cy="11640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5612F34-E6D7-2549-8ACD-26AF3DE2438C}"/>
              </a:ext>
            </a:extLst>
          </p:cNvPr>
          <p:cNvSpPr/>
          <p:nvPr/>
        </p:nvSpPr>
        <p:spPr>
          <a:xfrm>
            <a:off x="1043608" y="4624099"/>
            <a:ext cx="3217573" cy="307777"/>
          </a:xfrm>
          <a:prstGeom prst="rect">
            <a:avLst/>
          </a:prstGeom>
          <a:ln>
            <a:noFill/>
          </a:ln>
        </p:spPr>
        <p:txBody>
          <a:bodyPr wrap="square">
            <a:spAutoFit/>
          </a:bodyPr>
          <a:lstStyle/>
          <a:p>
            <a:pPr algn="r"/>
            <a:r>
              <a:rPr lang="en-US" sz="1400" dirty="0">
                <a:solidFill>
                  <a:srgbClr val="17375E"/>
                </a:solidFill>
              </a:rPr>
              <a:t>If error message: set order to </a:t>
            </a:r>
            <a:r>
              <a:rPr lang="en-US" sz="1400" dirty="0" err="1">
                <a:solidFill>
                  <a:srgbClr val="17375E"/>
                </a:solidFill>
              </a:rPr>
              <a:t>cyz</a:t>
            </a:r>
            <a:r>
              <a:rPr lang="en-US" sz="1400" dirty="0">
                <a:solidFill>
                  <a:srgbClr val="17375E"/>
                </a:solidFill>
              </a:rPr>
              <a:t> (in 2D) </a:t>
            </a:r>
          </a:p>
        </p:txBody>
      </p:sp>
      <p:sp>
        <p:nvSpPr>
          <p:cNvPr id="20" name="Left Arrow 19">
            <a:extLst>
              <a:ext uri="{FF2B5EF4-FFF2-40B4-BE49-F238E27FC236}">
                <a16:creationId xmlns:a16="http://schemas.microsoft.com/office/drawing/2014/main" id="{330AE7E0-C3AA-E648-B95E-92D99D66CA0E}"/>
              </a:ext>
            </a:extLst>
          </p:cNvPr>
          <p:cNvSpPr/>
          <p:nvPr/>
        </p:nvSpPr>
        <p:spPr>
          <a:xfrm rot="10800000">
            <a:off x="4250361" y="4728533"/>
            <a:ext cx="323793" cy="11640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5DA217-9329-A04A-86D2-CED1EB068A21}"/>
              </a:ext>
            </a:extLst>
          </p:cNvPr>
          <p:cNvSpPr/>
          <p:nvPr/>
        </p:nvSpPr>
        <p:spPr>
          <a:xfrm>
            <a:off x="322514" y="6477183"/>
            <a:ext cx="1284178" cy="307777"/>
          </a:xfrm>
          <a:prstGeom prst="rect">
            <a:avLst/>
          </a:prstGeom>
          <a:ln>
            <a:noFill/>
          </a:ln>
        </p:spPr>
        <p:txBody>
          <a:bodyPr wrap="square">
            <a:spAutoFit/>
          </a:bodyPr>
          <a:lstStyle/>
          <a:p>
            <a:pPr algn="r"/>
            <a:r>
              <a:rPr lang="en-US" sz="1400" b="1" dirty="0">
                <a:solidFill>
                  <a:srgbClr val="17375E"/>
                </a:solidFill>
              </a:rPr>
              <a:t>2D example</a:t>
            </a:r>
          </a:p>
        </p:txBody>
      </p:sp>
      <p:sp>
        <p:nvSpPr>
          <p:cNvPr id="22" name="Rectangle 21">
            <a:extLst>
              <a:ext uri="{FF2B5EF4-FFF2-40B4-BE49-F238E27FC236}">
                <a16:creationId xmlns:a16="http://schemas.microsoft.com/office/drawing/2014/main" id="{1F4AC103-584F-924C-9E16-EBAA03EF609C}"/>
              </a:ext>
            </a:extLst>
          </p:cNvPr>
          <p:cNvSpPr/>
          <p:nvPr/>
        </p:nvSpPr>
        <p:spPr>
          <a:xfrm>
            <a:off x="4637557" y="6030075"/>
            <a:ext cx="2166692" cy="207237"/>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E7A1A3A-B0A8-B34E-A1F0-62D93310510C}"/>
              </a:ext>
            </a:extLst>
          </p:cNvPr>
          <p:cNvSpPr/>
          <p:nvPr/>
        </p:nvSpPr>
        <p:spPr>
          <a:xfrm>
            <a:off x="4637556" y="4284858"/>
            <a:ext cx="4183929" cy="396754"/>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0A6EE73-AADC-B343-9678-751556F874A8}"/>
              </a:ext>
            </a:extLst>
          </p:cNvPr>
          <p:cNvSpPr/>
          <p:nvPr/>
        </p:nvSpPr>
        <p:spPr>
          <a:xfrm>
            <a:off x="280846" y="5956515"/>
            <a:ext cx="3949488" cy="307777"/>
          </a:xfrm>
          <a:prstGeom prst="rect">
            <a:avLst/>
          </a:prstGeom>
          <a:ln>
            <a:noFill/>
          </a:ln>
        </p:spPr>
        <p:txBody>
          <a:bodyPr wrap="square">
            <a:spAutoFit/>
          </a:bodyPr>
          <a:lstStyle/>
          <a:p>
            <a:pPr algn="r"/>
            <a:r>
              <a:rPr lang="en-US" sz="1400" dirty="0">
                <a:solidFill>
                  <a:srgbClr val="17375E"/>
                </a:solidFill>
              </a:rPr>
              <a:t>Verify that we get one image per channel</a:t>
            </a:r>
          </a:p>
        </p:txBody>
      </p:sp>
      <p:sp>
        <p:nvSpPr>
          <p:cNvPr id="25" name="Left Arrow 24">
            <a:extLst>
              <a:ext uri="{FF2B5EF4-FFF2-40B4-BE49-F238E27FC236}">
                <a16:creationId xmlns:a16="http://schemas.microsoft.com/office/drawing/2014/main" id="{C5DE2826-D704-5D4B-A46D-5173B5067DC0}"/>
              </a:ext>
            </a:extLst>
          </p:cNvPr>
          <p:cNvSpPr/>
          <p:nvPr/>
        </p:nvSpPr>
        <p:spPr>
          <a:xfrm rot="10800000">
            <a:off x="4219514" y="6063896"/>
            <a:ext cx="323793" cy="11640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1B6675B-0909-9241-B2B3-32CDD04A2A94}"/>
              </a:ext>
            </a:extLst>
          </p:cNvPr>
          <p:cNvSpPr/>
          <p:nvPr/>
        </p:nvSpPr>
        <p:spPr>
          <a:xfrm>
            <a:off x="300872" y="4119703"/>
            <a:ext cx="3949488" cy="400110"/>
          </a:xfrm>
          <a:prstGeom prst="rect">
            <a:avLst/>
          </a:prstGeom>
          <a:ln>
            <a:noFill/>
          </a:ln>
        </p:spPr>
        <p:txBody>
          <a:bodyPr wrap="square">
            <a:spAutoFit/>
          </a:bodyPr>
          <a:lstStyle/>
          <a:p>
            <a:pPr algn="r"/>
            <a:r>
              <a:rPr lang="en-US" sz="1000" dirty="0">
                <a:solidFill>
                  <a:srgbClr val="17375E"/>
                </a:solidFill>
              </a:rPr>
              <a:t>It would also be possible to convert to 8 bit (less memory). </a:t>
            </a:r>
            <a:br>
              <a:rPr lang="en-US" sz="1000" dirty="0">
                <a:solidFill>
                  <a:srgbClr val="17375E"/>
                </a:solidFill>
              </a:rPr>
            </a:br>
            <a:r>
              <a:rPr lang="en-US" sz="1000" dirty="0">
                <a:solidFill>
                  <a:srgbClr val="17375E"/>
                </a:solidFill>
              </a:rPr>
              <a:t>Then check both boxes and select 8bit.</a:t>
            </a:r>
          </a:p>
        </p:txBody>
      </p:sp>
      <p:sp>
        <p:nvSpPr>
          <p:cNvPr id="27" name="Left Arrow 26">
            <a:extLst>
              <a:ext uri="{FF2B5EF4-FFF2-40B4-BE49-F238E27FC236}">
                <a16:creationId xmlns:a16="http://schemas.microsoft.com/office/drawing/2014/main" id="{9EA5136C-3B07-E244-A657-F1681B3CA8F3}"/>
              </a:ext>
            </a:extLst>
          </p:cNvPr>
          <p:cNvSpPr/>
          <p:nvPr/>
        </p:nvSpPr>
        <p:spPr>
          <a:xfrm rot="10800000">
            <a:off x="4231668" y="4310592"/>
            <a:ext cx="323793" cy="11640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54CE212-5008-FF4B-88AD-6A4ED510001F}"/>
              </a:ext>
            </a:extLst>
          </p:cNvPr>
          <p:cNvSpPr/>
          <p:nvPr/>
        </p:nvSpPr>
        <p:spPr>
          <a:xfrm>
            <a:off x="4637557" y="4681612"/>
            <a:ext cx="2073142" cy="21438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97085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5B392-5CDC-034D-A82A-21213A2A1A9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B4E3717D-A183-ED43-A071-9B825DB7EBBD}"/>
              </a:ext>
            </a:extLst>
          </p:cNvPr>
          <p:cNvSpPr>
            <a:spLocks noGrp="1"/>
          </p:cNvSpPr>
          <p:nvPr>
            <p:ph idx="1"/>
          </p:nvPr>
        </p:nvSpPr>
        <p:spPr/>
        <p:txBody>
          <a:bodyPr>
            <a:normAutofit/>
          </a:bodyPr>
          <a:lstStyle/>
          <a:p>
            <a:r>
              <a:rPr lang="en-US" sz="1800" dirty="0">
                <a:solidFill>
                  <a:schemeClr val="bg1">
                    <a:lumMod val="50000"/>
                  </a:schemeClr>
                </a:solidFill>
              </a:rPr>
              <a:t>Go back to Ilastik.</a:t>
            </a:r>
          </a:p>
          <a:p>
            <a:r>
              <a:rPr lang="en-US" sz="1800" dirty="0">
                <a:solidFill>
                  <a:schemeClr val="bg1">
                    <a:lumMod val="50000"/>
                  </a:schemeClr>
                </a:solidFill>
              </a:rPr>
              <a:t>Usually it is better to export probabilities (contains more information).</a:t>
            </a:r>
          </a:p>
          <a:p>
            <a:r>
              <a:rPr lang="en-US" sz="1800" dirty="0">
                <a:solidFill>
                  <a:schemeClr val="bg1">
                    <a:lumMod val="50000"/>
                  </a:schemeClr>
                </a:solidFill>
              </a:rPr>
              <a:t>Select </a:t>
            </a:r>
            <a:r>
              <a:rPr lang="en-US" sz="1800" i="1" dirty="0">
                <a:solidFill>
                  <a:schemeClr val="bg1">
                    <a:lumMod val="50000"/>
                  </a:schemeClr>
                </a:solidFill>
              </a:rPr>
              <a:t>Source: Probabilities</a:t>
            </a:r>
            <a:endParaRPr lang="en-US" sz="1800" dirty="0">
              <a:solidFill>
                <a:schemeClr val="bg1">
                  <a:lumMod val="50000"/>
                </a:schemeClr>
              </a:solidFill>
            </a:endParaRPr>
          </a:p>
          <a:p>
            <a:r>
              <a:rPr lang="en-US" sz="1800" dirty="0">
                <a:solidFill>
                  <a:schemeClr val="bg1">
                    <a:lumMod val="50000"/>
                  </a:schemeClr>
                </a:solidFill>
              </a:rPr>
              <a:t>Click: </a:t>
            </a:r>
            <a:br>
              <a:rPr lang="en-US" sz="1800" dirty="0">
                <a:solidFill>
                  <a:schemeClr val="bg1">
                    <a:lumMod val="50000"/>
                  </a:schemeClr>
                </a:solidFill>
              </a:rPr>
            </a:br>
            <a:r>
              <a:rPr lang="en-US" sz="1800" i="1" dirty="0">
                <a:solidFill>
                  <a:schemeClr val="bg1">
                    <a:lumMod val="50000"/>
                  </a:schemeClr>
                </a:solidFill>
              </a:rPr>
              <a:t>Choose export image</a:t>
            </a:r>
            <a:br>
              <a:rPr lang="en-US" sz="1800" i="1" dirty="0">
                <a:solidFill>
                  <a:schemeClr val="bg1">
                    <a:lumMod val="50000"/>
                  </a:schemeClr>
                </a:solidFill>
              </a:rPr>
            </a:br>
            <a:r>
              <a:rPr lang="en-US" sz="1800" i="1" dirty="0">
                <a:solidFill>
                  <a:schemeClr val="bg1">
                    <a:lumMod val="50000"/>
                  </a:schemeClr>
                </a:solidFill>
              </a:rPr>
              <a:t>settings…</a:t>
            </a:r>
            <a:endParaRPr lang="en-US" sz="1600" i="1" dirty="0">
              <a:solidFill>
                <a:schemeClr val="bg1">
                  <a:lumMod val="50000"/>
                </a:schemeClr>
              </a:solidFill>
            </a:endParaRPr>
          </a:p>
        </p:txBody>
      </p:sp>
      <p:pic>
        <p:nvPicPr>
          <p:cNvPr id="11" name="Picture 10">
            <a:extLst>
              <a:ext uri="{FF2B5EF4-FFF2-40B4-BE49-F238E27FC236}">
                <a16:creationId xmlns:a16="http://schemas.microsoft.com/office/drawing/2014/main" id="{165A8C63-C544-7740-956C-CA1076259551}"/>
              </a:ext>
            </a:extLst>
          </p:cNvPr>
          <p:cNvPicPr>
            <a:picLocks noChangeAspect="1"/>
          </p:cNvPicPr>
          <p:nvPr/>
        </p:nvPicPr>
        <p:blipFill>
          <a:blip r:embed="rId3"/>
          <a:stretch>
            <a:fillRect/>
          </a:stretch>
        </p:blipFill>
        <p:spPr>
          <a:xfrm>
            <a:off x="4622466" y="2204864"/>
            <a:ext cx="4320480" cy="4476566"/>
          </a:xfrm>
          <a:prstGeom prst="rect">
            <a:avLst/>
          </a:prstGeom>
        </p:spPr>
      </p:pic>
      <p:sp>
        <p:nvSpPr>
          <p:cNvPr id="13" name="Rectangle 12">
            <a:extLst>
              <a:ext uri="{FF2B5EF4-FFF2-40B4-BE49-F238E27FC236}">
                <a16:creationId xmlns:a16="http://schemas.microsoft.com/office/drawing/2014/main" id="{A7D4FC5C-5CFB-1941-997E-70647426DD9F}"/>
              </a:ext>
            </a:extLst>
          </p:cNvPr>
          <p:cNvSpPr/>
          <p:nvPr/>
        </p:nvSpPr>
        <p:spPr>
          <a:xfrm>
            <a:off x="4637556" y="5268224"/>
            <a:ext cx="3297277" cy="53703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54CE212-5008-FF4B-88AD-6A4ED510001F}"/>
              </a:ext>
            </a:extLst>
          </p:cNvPr>
          <p:cNvSpPr/>
          <p:nvPr/>
        </p:nvSpPr>
        <p:spPr>
          <a:xfrm>
            <a:off x="4637557" y="4681612"/>
            <a:ext cx="2073142" cy="21438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A9E0CD-7557-374D-916F-8A51A18B526F}"/>
              </a:ext>
            </a:extLst>
          </p:cNvPr>
          <p:cNvSpPr/>
          <p:nvPr/>
        </p:nvSpPr>
        <p:spPr>
          <a:xfrm>
            <a:off x="2267744" y="5301208"/>
            <a:ext cx="2004258" cy="307777"/>
          </a:xfrm>
          <a:prstGeom prst="rect">
            <a:avLst/>
          </a:prstGeom>
          <a:ln>
            <a:noFill/>
          </a:ln>
        </p:spPr>
        <p:txBody>
          <a:bodyPr wrap="square">
            <a:spAutoFit/>
          </a:bodyPr>
          <a:lstStyle/>
          <a:p>
            <a:pPr algn="r"/>
            <a:r>
              <a:rPr lang="en-US" sz="1400" dirty="0">
                <a:solidFill>
                  <a:srgbClr val="17375E"/>
                </a:solidFill>
              </a:rPr>
              <a:t>Format: </a:t>
            </a:r>
            <a:r>
              <a:rPr lang="en-US" sz="1400" dirty="0" err="1">
                <a:solidFill>
                  <a:srgbClr val="17375E"/>
                </a:solidFill>
              </a:rPr>
              <a:t>tif</a:t>
            </a:r>
            <a:r>
              <a:rPr lang="en-US" sz="1400" dirty="0">
                <a:solidFill>
                  <a:srgbClr val="17375E"/>
                </a:solidFill>
              </a:rPr>
              <a:t> sequence</a:t>
            </a:r>
          </a:p>
        </p:txBody>
      </p:sp>
      <p:sp>
        <p:nvSpPr>
          <p:cNvPr id="16" name="Rectangle 15">
            <a:extLst>
              <a:ext uri="{FF2B5EF4-FFF2-40B4-BE49-F238E27FC236}">
                <a16:creationId xmlns:a16="http://schemas.microsoft.com/office/drawing/2014/main" id="{F4F0E8E3-DBBE-974B-B16F-3A16F5BF769B}"/>
              </a:ext>
            </a:extLst>
          </p:cNvPr>
          <p:cNvSpPr/>
          <p:nvPr/>
        </p:nvSpPr>
        <p:spPr>
          <a:xfrm>
            <a:off x="322514" y="5540558"/>
            <a:ext cx="3949488" cy="307777"/>
          </a:xfrm>
          <a:prstGeom prst="rect">
            <a:avLst/>
          </a:prstGeom>
          <a:ln>
            <a:noFill/>
          </a:ln>
        </p:spPr>
        <p:txBody>
          <a:bodyPr wrap="square">
            <a:spAutoFit/>
          </a:bodyPr>
          <a:lstStyle/>
          <a:p>
            <a:pPr algn="r"/>
            <a:r>
              <a:rPr lang="en-US" sz="1400" dirty="0">
                <a:solidFill>
                  <a:srgbClr val="17375E"/>
                </a:solidFill>
              </a:rPr>
              <a:t>Directory: optionally add a /output/ subfolder</a:t>
            </a:r>
          </a:p>
        </p:txBody>
      </p:sp>
      <p:sp>
        <p:nvSpPr>
          <p:cNvPr id="17" name="Left Arrow 16">
            <a:extLst>
              <a:ext uri="{FF2B5EF4-FFF2-40B4-BE49-F238E27FC236}">
                <a16:creationId xmlns:a16="http://schemas.microsoft.com/office/drawing/2014/main" id="{D5283054-1744-024A-B8E0-96D464ADB329}"/>
              </a:ext>
            </a:extLst>
          </p:cNvPr>
          <p:cNvSpPr/>
          <p:nvPr/>
        </p:nvSpPr>
        <p:spPr>
          <a:xfrm rot="10800000">
            <a:off x="4261182" y="5405642"/>
            <a:ext cx="323793" cy="11640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Left Arrow 17">
            <a:extLst>
              <a:ext uri="{FF2B5EF4-FFF2-40B4-BE49-F238E27FC236}">
                <a16:creationId xmlns:a16="http://schemas.microsoft.com/office/drawing/2014/main" id="{73F3C5D2-59A3-5E45-B44E-4E2D9FB15688}"/>
              </a:ext>
            </a:extLst>
          </p:cNvPr>
          <p:cNvSpPr/>
          <p:nvPr/>
        </p:nvSpPr>
        <p:spPr>
          <a:xfrm rot="10800000">
            <a:off x="4261182" y="5647939"/>
            <a:ext cx="323793" cy="11640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5612F34-E6D7-2549-8ACD-26AF3DE2438C}"/>
              </a:ext>
            </a:extLst>
          </p:cNvPr>
          <p:cNvSpPr/>
          <p:nvPr/>
        </p:nvSpPr>
        <p:spPr>
          <a:xfrm>
            <a:off x="1043608" y="4624099"/>
            <a:ext cx="3217573" cy="307777"/>
          </a:xfrm>
          <a:prstGeom prst="rect">
            <a:avLst/>
          </a:prstGeom>
          <a:ln>
            <a:noFill/>
          </a:ln>
        </p:spPr>
        <p:txBody>
          <a:bodyPr wrap="square">
            <a:spAutoFit/>
          </a:bodyPr>
          <a:lstStyle/>
          <a:p>
            <a:pPr algn="r"/>
            <a:r>
              <a:rPr lang="en-US" sz="1400" dirty="0">
                <a:solidFill>
                  <a:srgbClr val="17375E"/>
                </a:solidFill>
              </a:rPr>
              <a:t>If error message: set order to </a:t>
            </a:r>
            <a:r>
              <a:rPr lang="en-US" sz="1400" dirty="0" err="1">
                <a:solidFill>
                  <a:srgbClr val="17375E"/>
                </a:solidFill>
              </a:rPr>
              <a:t>cyz</a:t>
            </a:r>
            <a:r>
              <a:rPr lang="en-US" sz="1400" dirty="0">
                <a:solidFill>
                  <a:srgbClr val="17375E"/>
                </a:solidFill>
              </a:rPr>
              <a:t> (in 2D) </a:t>
            </a:r>
          </a:p>
        </p:txBody>
      </p:sp>
      <p:sp>
        <p:nvSpPr>
          <p:cNvPr id="20" name="Left Arrow 19">
            <a:extLst>
              <a:ext uri="{FF2B5EF4-FFF2-40B4-BE49-F238E27FC236}">
                <a16:creationId xmlns:a16="http://schemas.microsoft.com/office/drawing/2014/main" id="{330AE7E0-C3AA-E648-B95E-92D99D66CA0E}"/>
              </a:ext>
            </a:extLst>
          </p:cNvPr>
          <p:cNvSpPr/>
          <p:nvPr/>
        </p:nvSpPr>
        <p:spPr>
          <a:xfrm rot="10800000">
            <a:off x="4250361" y="4728533"/>
            <a:ext cx="323793" cy="11640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5DA217-9329-A04A-86D2-CED1EB068A21}"/>
              </a:ext>
            </a:extLst>
          </p:cNvPr>
          <p:cNvSpPr/>
          <p:nvPr/>
        </p:nvSpPr>
        <p:spPr>
          <a:xfrm>
            <a:off x="322514" y="6477183"/>
            <a:ext cx="1284178" cy="307777"/>
          </a:xfrm>
          <a:prstGeom prst="rect">
            <a:avLst/>
          </a:prstGeom>
          <a:ln>
            <a:noFill/>
          </a:ln>
        </p:spPr>
        <p:txBody>
          <a:bodyPr wrap="square">
            <a:spAutoFit/>
          </a:bodyPr>
          <a:lstStyle/>
          <a:p>
            <a:pPr algn="r"/>
            <a:r>
              <a:rPr lang="en-US" sz="1400" b="1" dirty="0">
                <a:solidFill>
                  <a:srgbClr val="17375E"/>
                </a:solidFill>
              </a:rPr>
              <a:t>2D example</a:t>
            </a:r>
          </a:p>
        </p:txBody>
      </p:sp>
      <p:sp>
        <p:nvSpPr>
          <p:cNvPr id="22" name="Rectangle 21">
            <a:extLst>
              <a:ext uri="{FF2B5EF4-FFF2-40B4-BE49-F238E27FC236}">
                <a16:creationId xmlns:a16="http://schemas.microsoft.com/office/drawing/2014/main" id="{1F4AC103-584F-924C-9E16-EBAA03EF609C}"/>
              </a:ext>
            </a:extLst>
          </p:cNvPr>
          <p:cNvSpPr/>
          <p:nvPr/>
        </p:nvSpPr>
        <p:spPr>
          <a:xfrm>
            <a:off x="4637557" y="6030075"/>
            <a:ext cx="2166692" cy="207237"/>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E7A1A3A-B0A8-B34E-A1F0-62D93310510C}"/>
              </a:ext>
            </a:extLst>
          </p:cNvPr>
          <p:cNvSpPr/>
          <p:nvPr/>
        </p:nvSpPr>
        <p:spPr>
          <a:xfrm>
            <a:off x="4637556" y="4284858"/>
            <a:ext cx="4183929" cy="339241"/>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0A6EE73-AADC-B343-9678-751556F874A8}"/>
              </a:ext>
            </a:extLst>
          </p:cNvPr>
          <p:cNvSpPr/>
          <p:nvPr/>
        </p:nvSpPr>
        <p:spPr>
          <a:xfrm>
            <a:off x="280846" y="5956515"/>
            <a:ext cx="3949488" cy="307777"/>
          </a:xfrm>
          <a:prstGeom prst="rect">
            <a:avLst/>
          </a:prstGeom>
          <a:ln>
            <a:noFill/>
          </a:ln>
        </p:spPr>
        <p:txBody>
          <a:bodyPr wrap="square">
            <a:spAutoFit/>
          </a:bodyPr>
          <a:lstStyle/>
          <a:p>
            <a:pPr algn="r"/>
            <a:r>
              <a:rPr lang="en-US" sz="1400" dirty="0">
                <a:solidFill>
                  <a:srgbClr val="17375E"/>
                </a:solidFill>
              </a:rPr>
              <a:t>Verify that we get one image per channel</a:t>
            </a:r>
          </a:p>
        </p:txBody>
      </p:sp>
      <p:sp>
        <p:nvSpPr>
          <p:cNvPr id="25" name="Left Arrow 24">
            <a:extLst>
              <a:ext uri="{FF2B5EF4-FFF2-40B4-BE49-F238E27FC236}">
                <a16:creationId xmlns:a16="http://schemas.microsoft.com/office/drawing/2014/main" id="{C5DE2826-D704-5D4B-A46D-5173B5067DC0}"/>
              </a:ext>
            </a:extLst>
          </p:cNvPr>
          <p:cNvSpPr/>
          <p:nvPr/>
        </p:nvSpPr>
        <p:spPr>
          <a:xfrm rot="10800000">
            <a:off x="4219514" y="6063896"/>
            <a:ext cx="323793" cy="11640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1B6675B-0909-9241-B2B3-32CDD04A2A94}"/>
              </a:ext>
            </a:extLst>
          </p:cNvPr>
          <p:cNvSpPr/>
          <p:nvPr/>
        </p:nvSpPr>
        <p:spPr>
          <a:xfrm>
            <a:off x="300872" y="4119703"/>
            <a:ext cx="3949488" cy="400110"/>
          </a:xfrm>
          <a:prstGeom prst="rect">
            <a:avLst/>
          </a:prstGeom>
          <a:ln>
            <a:noFill/>
          </a:ln>
        </p:spPr>
        <p:txBody>
          <a:bodyPr wrap="square">
            <a:spAutoFit/>
          </a:bodyPr>
          <a:lstStyle/>
          <a:p>
            <a:pPr algn="r"/>
            <a:r>
              <a:rPr lang="en-US" sz="1000" dirty="0">
                <a:solidFill>
                  <a:srgbClr val="17375E"/>
                </a:solidFill>
              </a:rPr>
              <a:t>It would also be possible to convert to 8 bit (less memory). </a:t>
            </a:r>
            <a:br>
              <a:rPr lang="en-US" sz="1000" dirty="0">
                <a:solidFill>
                  <a:srgbClr val="17375E"/>
                </a:solidFill>
              </a:rPr>
            </a:br>
            <a:r>
              <a:rPr lang="en-US" sz="1000" dirty="0">
                <a:solidFill>
                  <a:srgbClr val="17375E"/>
                </a:solidFill>
              </a:rPr>
              <a:t>Then check both boxes and select 8bit.</a:t>
            </a:r>
          </a:p>
        </p:txBody>
      </p:sp>
      <p:sp>
        <p:nvSpPr>
          <p:cNvPr id="27" name="Left Arrow 26">
            <a:extLst>
              <a:ext uri="{FF2B5EF4-FFF2-40B4-BE49-F238E27FC236}">
                <a16:creationId xmlns:a16="http://schemas.microsoft.com/office/drawing/2014/main" id="{9EA5136C-3B07-E244-A657-F1681B3CA8F3}"/>
              </a:ext>
            </a:extLst>
          </p:cNvPr>
          <p:cNvSpPr/>
          <p:nvPr/>
        </p:nvSpPr>
        <p:spPr>
          <a:xfrm rot="10800000">
            <a:off x="4231668" y="4310592"/>
            <a:ext cx="323793" cy="11640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C8D8FE1-9024-CA40-8F0B-9AB2A771DEF9}"/>
              </a:ext>
            </a:extLst>
          </p:cNvPr>
          <p:cNvSpPr/>
          <p:nvPr/>
        </p:nvSpPr>
        <p:spPr>
          <a:xfrm>
            <a:off x="2375729" y="3688533"/>
            <a:ext cx="2862682" cy="2031325"/>
          </a:xfrm>
          <a:prstGeom prst="rect">
            <a:avLst/>
          </a:prstGeom>
          <a:solidFill>
            <a:schemeClr val="bg1"/>
          </a:solidFill>
          <a:ln w="19050">
            <a:solidFill>
              <a:schemeClr val="accent1"/>
            </a:solidFill>
          </a:ln>
        </p:spPr>
        <p:txBody>
          <a:bodyPr wrap="square">
            <a:spAutoFit/>
          </a:bodyPr>
          <a:lstStyle/>
          <a:p>
            <a:endParaRPr lang="en-US" sz="1400" b="1" dirty="0">
              <a:solidFill>
                <a:srgbClr val="17375E"/>
              </a:solidFill>
            </a:endParaRPr>
          </a:p>
          <a:p>
            <a:endParaRPr lang="en-US" sz="1400" b="1" dirty="0">
              <a:solidFill>
                <a:srgbClr val="17375E"/>
              </a:solidFill>
            </a:endParaRPr>
          </a:p>
          <a:p>
            <a:r>
              <a:rPr lang="en-US" sz="1400" b="1" dirty="0">
                <a:solidFill>
                  <a:srgbClr val="17375E"/>
                </a:solidFill>
              </a:rPr>
              <a:t>For 3D images:</a:t>
            </a:r>
          </a:p>
          <a:p>
            <a:endParaRPr lang="en-US" sz="1400" dirty="0">
              <a:solidFill>
                <a:srgbClr val="17375E"/>
              </a:solidFill>
            </a:endParaRPr>
          </a:p>
          <a:p>
            <a:r>
              <a:rPr lang="en-US" sz="1400" dirty="0">
                <a:solidFill>
                  <a:srgbClr val="17375E"/>
                </a:solidFill>
              </a:rPr>
              <a:t>Transpose axis order: </a:t>
            </a:r>
            <a:r>
              <a:rPr lang="en-US" sz="1400" dirty="0" err="1">
                <a:solidFill>
                  <a:srgbClr val="17375E"/>
                </a:solidFill>
              </a:rPr>
              <a:t>czyx</a:t>
            </a:r>
            <a:r>
              <a:rPr lang="en-US" sz="1400" dirty="0">
                <a:solidFill>
                  <a:srgbClr val="17375E"/>
                </a:solidFill>
              </a:rPr>
              <a:t> (if error)</a:t>
            </a:r>
          </a:p>
          <a:p>
            <a:r>
              <a:rPr lang="en-US" sz="1400" dirty="0">
                <a:solidFill>
                  <a:srgbClr val="17375E"/>
                </a:solidFill>
              </a:rPr>
              <a:t>Format: multipage tiff sequence</a:t>
            </a:r>
          </a:p>
          <a:p>
            <a:endParaRPr lang="en-US" sz="1400" dirty="0">
              <a:solidFill>
                <a:srgbClr val="17375E"/>
              </a:solidFill>
            </a:endParaRPr>
          </a:p>
          <a:p>
            <a:endParaRPr lang="en-US" sz="1400" dirty="0">
              <a:solidFill>
                <a:srgbClr val="17375E"/>
              </a:solidFill>
            </a:endParaRPr>
          </a:p>
          <a:p>
            <a:endParaRPr lang="en-US" sz="1400" dirty="0">
              <a:solidFill>
                <a:srgbClr val="17375E"/>
              </a:solidFill>
            </a:endParaRPr>
          </a:p>
        </p:txBody>
      </p:sp>
    </p:spTree>
    <p:extLst>
      <p:ext uri="{BB962C8B-B14F-4D97-AF65-F5344CB8AC3E}">
        <p14:creationId xmlns:p14="http://schemas.microsoft.com/office/powerpoint/2010/main" val="34801711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5B392-5CDC-034D-A82A-21213A2A1A9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B4E3717D-A183-ED43-A071-9B825DB7EBBD}"/>
              </a:ext>
            </a:extLst>
          </p:cNvPr>
          <p:cNvSpPr>
            <a:spLocks noGrp="1"/>
          </p:cNvSpPr>
          <p:nvPr>
            <p:ph idx="1"/>
          </p:nvPr>
        </p:nvSpPr>
        <p:spPr/>
        <p:txBody>
          <a:bodyPr>
            <a:normAutofit/>
          </a:bodyPr>
          <a:lstStyle/>
          <a:p>
            <a:r>
              <a:rPr lang="en-US" sz="1800" dirty="0">
                <a:solidFill>
                  <a:schemeClr val="bg1">
                    <a:lumMod val="50000"/>
                  </a:schemeClr>
                </a:solidFill>
              </a:rPr>
              <a:t>Go back to Ilastik.</a:t>
            </a:r>
          </a:p>
          <a:p>
            <a:r>
              <a:rPr lang="en-US" sz="1800" dirty="0">
                <a:solidFill>
                  <a:schemeClr val="bg1">
                    <a:lumMod val="50000"/>
                  </a:schemeClr>
                </a:solidFill>
              </a:rPr>
              <a:t>Usually it is better to export probabilities (contains more information).</a:t>
            </a:r>
          </a:p>
          <a:p>
            <a:r>
              <a:rPr lang="en-US" sz="1800" dirty="0">
                <a:solidFill>
                  <a:schemeClr val="bg1">
                    <a:lumMod val="50000"/>
                  </a:schemeClr>
                </a:solidFill>
              </a:rPr>
              <a:t>Select </a:t>
            </a:r>
            <a:r>
              <a:rPr lang="en-US" sz="1800" i="1" dirty="0">
                <a:solidFill>
                  <a:schemeClr val="bg1">
                    <a:lumMod val="50000"/>
                  </a:schemeClr>
                </a:solidFill>
              </a:rPr>
              <a:t>Source: Probabilities</a:t>
            </a:r>
            <a:endParaRPr lang="en-US" sz="1800" dirty="0">
              <a:solidFill>
                <a:schemeClr val="bg1">
                  <a:lumMod val="50000"/>
                </a:schemeClr>
              </a:solidFill>
            </a:endParaRPr>
          </a:p>
          <a:p>
            <a:r>
              <a:rPr lang="en-US" sz="1800" dirty="0">
                <a:solidFill>
                  <a:schemeClr val="bg1">
                    <a:lumMod val="50000"/>
                  </a:schemeClr>
                </a:solidFill>
              </a:rPr>
              <a:t>Click: </a:t>
            </a:r>
            <a:br>
              <a:rPr lang="en-US" sz="1800" dirty="0">
                <a:solidFill>
                  <a:schemeClr val="bg1">
                    <a:lumMod val="50000"/>
                  </a:schemeClr>
                </a:solidFill>
              </a:rPr>
            </a:br>
            <a:r>
              <a:rPr lang="en-US" sz="1800" i="1" dirty="0">
                <a:solidFill>
                  <a:schemeClr val="bg1">
                    <a:lumMod val="50000"/>
                  </a:schemeClr>
                </a:solidFill>
              </a:rPr>
              <a:t>Choose export image</a:t>
            </a:r>
            <a:br>
              <a:rPr lang="en-US" sz="1800" i="1" dirty="0">
                <a:solidFill>
                  <a:schemeClr val="bg1">
                    <a:lumMod val="50000"/>
                  </a:schemeClr>
                </a:solidFill>
              </a:rPr>
            </a:br>
            <a:r>
              <a:rPr lang="en-US" sz="1800" i="1" dirty="0">
                <a:solidFill>
                  <a:schemeClr val="bg1">
                    <a:lumMod val="50000"/>
                  </a:schemeClr>
                </a:solidFill>
              </a:rPr>
              <a:t>settings…</a:t>
            </a:r>
          </a:p>
          <a:p>
            <a:endParaRPr lang="en-US" sz="1800" i="1" dirty="0"/>
          </a:p>
          <a:p>
            <a:r>
              <a:rPr lang="en-US" sz="1800" dirty="0"/>
              <a:t>Click </a:t>
            </a:r>
            <a:r>
              <a:rPr lang="en-US" sz="1800" i="1" dirty="0"/>
              <a:t>Export</a:t>
            </a:r>
            <a:r>
              <a:rPr lang="en-US" sz="1800" dirty="0"/>
              <a:t>.</a:t>
            </a:r>
            <a:endParaRPr lang="en-US" sz="1600" i="1" dirty="0"/>
          </a:p>
        </p:txBody>
      </p:sp>
      <p:grpSp>
        <p:nvGrpSpPr>
          <p:cNvPr id="7" name="Group 6">
            <a:extLst>
              <a:ext uri="{FF2B5EF4-FFF2-40B4-BE49-F238E27FC236}">
                <a16:creationId xmlns:a16="http://schemas.microsoft.com/office/drawing/2014/main" id="{AC7A5CA0-DDD1-A142-B7FC-83D784D9097D}"/>
              </a:ext>
            </a:extLst>
          </p:cNvPr>
          <p:cNvGrpSpPr/>
          <p:nvPr/>
        </p:nvGrpSpPr>
        <p:grpSpPr>
          <a:xfrm>
            <a:off x="3406900" y="2658850"/>
            <a:ext cx="5580112" cy="4012725"/>
            <a:chOff x="3406900" y="2658850"/>
            <a:chExt cx="5580112" cy="4012725"/>
          </a:xfrm>
        </p:grpSpPr>
        <p:grpSp>
          <p:nvGrpSpPr>
            <p:cNvPr id="5" name="Group 4">
              <a:extLst>
                <a:ext uri="{FF2B5EF4-FFF2-40B4-BE49-F238E27FC236}">
                  <a16:creationId xmlns:a16="http://schemas.microsoft.com/office/drawing/2014/main" id="{5C2CF438-1525-6E41-8B9E-F3226DC0EA7C}"/>
                </a:ext>
              </a:extLst>
            </p:cNvPr>
            <p:cNvGrpSpPr/>
            <p:nvPr/>
          </p:nvGrpSpPr>
          <p:grpSpPr>
            <a:xfrm>
              <a:off x="3406900" y="2658850"/>
              <a:ext cx="5580112" cy="4012725"/>
              <a:chOff x="3406900" y="2658850"/>
              <a:chExt cx="5580112" cy="4012725"/>
            </a:xfrm>
          </p:grpSpPr>
          <p:pic>
            <p:nvPicPr>
              <p:cNvPr id="4" name="Picture 3">
                <a:extLst>
                  <a:ext uri="{FF2B5EF4-FFF2-40B4-BE49-F238E27FC236}">
                    <a16:creationId xmlns:a16="http://schemas.microsoft.com/office/drawing/2014/main" id="{6F3DC91F-8C61-DB42-A121-B8A8D1706AA8}"/>
                  </a:ext>
                </a:extLst>
              </p:cNvPr>
              <p:cNvPicPr>
                <a:picLocks noChangeAspect="1"/>
              </p:cNvPicPr>
              <p:nvPr/>
            </p:nvPicPr>
            <p:blipFill>
              <a:blip r:embed="rId3"/>
              <a:stretch>
                <a:fillRect/>
              </a:stretch>
            </p:blipFill>
            <p:spPr>
              <a:xfrm>
                <a:off x="3406900" y="2658850"/>
                <a:ext cx="5580112" cy="4012725"/>
              </a:xfrm>
              <a:prstGeom prst="rect">
                <a:avLst/>
              </a:prstGeom>
            </p:spPr>
          </p:pic>
          <p:sp>
            <p:nvSpPr>
              <p:cNvPr id="10" name="Rectangle 9">
                <a:extLst>
                  <a:ext uri="{FF2B5EF4-FFF2-40B4-BE49-F238E27FC236}">
                    <a16:creationId xmlns:a16="http://schemas.microsoft.com/office/drawing/2014/main" id="{4D77B41E-56A8-0B42-9C28-3F6D9B9123A2}"/>
                  </a:ext>
                </a:extLst>
              </p:cNvPr>
              <p:cNvSpPr/>
              <p:nvPr/>
            </p:nvSpPr>
            <p:spPr>
              <a:xfrm>
                <a:off x="7452320" y="2852937"/>
                <a:ext cx="779116" cy="28803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5BAC8174-3798-BB48-97B2-EE0A49A7D68F}"/>
                </a:ext>
              </a:extLst>
            </p:cNvPr>
            <p:cNvPicPr>
              <a:picLocks noChangeAspect="1"/>
            </p:cNvPicPr>
            <p:nvPr/>
          </p:nvPicPr>
          <p:blipFill>
            <a:blip r:embed="rId4"/>
            <a:stretch>
              <a:fillRect/>
            </a:stretch>
          </p:blipFill>
          <p:spPr>
            <a:xfrm>
              <a:off x="3779912" y="3737758"/>
              <a:ext cx="1008112" cy="501498"/>
            </a:xfrm>
            <a:prstGeom prst="rect">
              <a:avLst/>
            </a:prstGeom>
          </p:spPr>
        </p:pic>
      </p:grpSp>
    </p:spTree>
    <p:extLst>
      <p:ext uri="{BB962C8B-B14F-4D97-AF65-F5344CB8AC3E}">
        <p14:creationId xmlns:p14="http://schemas.microsoft.com/office/powerpoint/2010/main" val="11890675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5B392-5CDC-034D-A82A-21213A2A1A9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B4E3717D-A183-ED43-A071-9B825DB7EBBD}"/>
              </a:ext>
            </a:extLst>
          </p:cNvPr>
          <p:cNvSpPr>
            <a:spLocks noGrp="1"/>
          </p:cNvSpPr>
          <p:nvPr>
            <p:ph idx="1"/>
          </p:nvPr>
        </p:nvSpPr>
        <p:spPr/>
        <p:txBody>
          <a:bodyPr>
            <a:normAutofit/>
          </a:bodyPr>
          <a:lstStyle/>
          <a:p>
            <a:r>
              <a:rPr lang="en-US" sz="1800" dirty="0"/>
              <a:t>Open the created images in </a:t>
            </a:r>
            <a:r>
              <a:rPr lang="en-US" sz="1800" b="1" dirty="0"/>
              <a:t>Fiji</a:t>
            </a:r>
            <a:r>
              <a:rPr lang="en-US" sz="1800" dirty="0"/>
              <a:t>.</a:t>
            </a:r>
          </a:p>
          <a:p>
            <a:pPr marL="0" indent="0">
              <a:buNone/>
            </a:pPr>
            <a:endParaRPr lang="en-US" sz="1600" i="1" dirty="0"/>
          </a:p>
        </p:txBody>
      </p:sp>
      <p:pic>
        <p:nvPicPr>
          <p:cNvPr id="4" name="Picture 3">
            <a:extLst>
              <a:ext uri="{FF2B5EF4-FFF2-40B4-BE49-F238E27FC236}">
                <a16:creationId xmlns:a16="http://schemas.microsoft.com/office/drawing/2014/main" id="{A9DBEC00-3906-A045-BF75-BBD7D35F4090}"/>
              </a:ext>
            </a:extLst>
          </p:cNvPr>
          <p:cNvPicPr>
            <a:picLocks noChangeAspect="1"/>
          </p:cNvPicPr>
          <p:nvPr/>
        </p:nvPicPr>
        <p:blipFill>
          <a:blip r:embed="rId3"/>
          <a:stretch>
            <a:fillRect/>
          </a:stretch>
        </p:blipFill>
        <p:spPr>
          <a:xfrm>
            <a:off x="491601" y="2276872"/>
            <a:ext cx="8246477" cy="3819981"/>
          </a:xfrm>
          <a:prstGeom prst="rect">
            <a:avLst/>
          </a:prstGeom>
        </p:spPr>
      </p:pic>
    </p:spTree>
    <p:extLst>
      <p:ext uri="{BB962C8B-B14F-4D97-AF65-F5344CB8AC3E}">
        <p14:creationId xmlns:p14="http://schemas.microsoft.com/office/powerpoint/2010/main" val="39122298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5B392-5CDC-034D-A82A-21213A2A1A9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B4E3717D-A183-ED43-A071-9B825DB7EBBD}"/>
              </a:ext>
            </a:extLst>
          </p:cNvPr>
          <p:cNvSpPr>
            <a:spLocks noGrp="1"/>
          </p:cNvSpPr>
          <p:nvPr>
            <p:ph idx="1"/>
          </p:nvPr>
        </p:nvSpPr>
        <p:spPr/>
        <p:txBody>
          <a:bodyPr>
            <a:normAutofit/>
          </a:bodyPr>
          <a:lstStyle/>
          <a:p>
            <a:r>
              <a:rPr lang="en-US" sz="1800" dirty="0"/>
              <a:t>Go back to Ilastik.</a:t>
            </a:r>
          </a:p>
          <a:p>
            <a:r>
              <a:rPr lang="en-US" sz="1800" dirty="0"/>
              <a:t>Select </a:t>
            </a:r>
            <a:r>
              <a:rPr lang="en-US" sz="1800" b="1" i="1" dirty="0"/>
              <a:t>Batch Processing</a:t>
            </a:r>
            <a:r>
              <a:rPr lang="en-US" sz="1800" b="1" dirty="0"/>
              <a:t> </a:t>
            </a:r>
            <a:r>
              <a:rPr lang="en-US" sz="1800" dirty="0"/>
              <a:t>tab.</a:t>
            </a:r>
          </a:p>
          <a:p>
            <a:r>
              <a:rPr lang="en-US" sz="1800" dirty="0"/>
              <a:t>Click </a:t>
            </a:r>
            <a:r>
              <a:rPr lang="en-US" sz="1800" i="1" dirty="0"/>
              <a:t>Select</a:t>
            </a:r>
            <a:r>
              <a:rPr lang="en-US" sz="1800" dirty="0"/>
              <a:t> </a:t>
            </a:r>
            <a:r>
              <a:rPr lang="en-US" sz="1800" i="1" dirty="0"/>
              <a:t>Raw Data Files… </a:t>
            </a:r>
            <a:r>
              <a:rPr lang="en-US" sz="1800" dirty="0"/>
              <a:t>and select a couple of images.</a:t>
            </a:r>
            <a:endParaRPr lang="en-US" sz="1600" dirty="0"/>
          </a:p>
        </p:txBody>
      </p:sp>
      <p:grpSp>
        <p:nvGrpSpPr>
          <p:cNvPr id="12" name="Group 11">
            <a:extLst>
              <a:ext uri="{FF2B5EF4-FFF2-40B4-BE49-F238E27FC236}">
                <a16:creationId xmlns:a16="http://schemas.microsoft.com/office/drawing/2014/main" id="{75D2DDDA-64E0-3349-ACB5-F84D18EBAD5C}"/>
              </a:ext>
            </a:extLst>
          </p:cNvPr>
          <p:cNvGrpSpPr/>
          <p:nvPr/>
        </p:nvGrpSpPr>
        <p:grpSpPr>
          <a:xfrm>
            <a:off x="3379557" y="2635340"/>
            <a:ext cx="5652120" cy="4059744"/>
            <a:chOff x="3379557" y="2635340"/>
            <a:chExt cx="5652120" cy="4059744"/>
          </a:xfrm>
        </p:grpSpPr>
        <p:pic>
          <p:nvPicPr>
            <p:cNvPr id="9" name="Picture 8">
              <a:extLst>
                <a:ext uri="{FF2B5EF4-FFF2-40B4-BE49-F238E27FC236}">
                  <a16:creationId xmlns:a16="http://schemas.microsoft.com/office/drawing/2014/main" id="{2DAFB2A5-3DBD-F845-B701-5FFEBFCF9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557" y="2635340"/>
              <a:ext cx="5652120" cy="4059744"/>
            </a:xfrm>
            <a:prstGeom prst="rect">
              <a:avLst/>
            </a:prstGeom>
          </p:spPr>
        </p:pic>
        <p:sp>
          <p:nvSpPr>
            <p:cNvPr id="11" name="Rectangle 10">
              <a:extLst>
                <a:ext uri="{FF2B5EF4-FFF2-40B4-BE49-F238E27FC236}">
                  <a16:creationId xmlns:a16="http://schemas.microsoft.com/office/drawing/2014/main" id="{00A5B556-02C4-D442-8D62-2BCAF5C9D1EC}"/>
                </a:ext>
              </a:extLst>
            </p:cNvPr>
            <p:cNvSpPr/>
            <p:nvPr/>
          </p:nvSpPr>
          <p:spPr>
            <a:xfrm>
              <a:off x="5015706" y="2852936"/>
              <a:ext cx="1212478" cy="28803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21612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5B392-5CDC-034D-A82A-21213A2A1A9B}"/>
              </a:ext>
            </a:extLst>
          </p:cNvPr>
          <p:cNvSpPr>
            <a:spLocks noGrp="1"/>
          </p:cNvSpPr>
          <p:nvPr>
            <p:ph type="title"/>
          </p:nvPr>
        </p:nvSpPr>
        <p:spPr/>
        <p:txBody>
          <a:bodyPr/>
          <a:lstStyle/>
          <a:p>
            <a:r>
              <a:rPr lang="en-US" dirty="0"/>
              <a:t>Hands-on</a:t>
            </a:r>
          </a:p>
        </p:txBody>
      </p:sp>
      <p:sp>
        <p:nvSpPr>
          <p:cNvPr id="3" name="Content Placeholder 2">
            <a:extLst>
              <a:ext uri="{FF2B5EF4-FFF2-40B4-BE49-F238E27FC236}">
                <a16:creationId xmlns:a16="http://schemas.microsoft.com/office/drawing/2014/main" id="{B4E3717D-A183-ED43-A071-9B825DB7EBBD}"/>
              </a:ext>
            </a:extLst>
          </p:cNvPr>
          <p:cNvSpPr>
            <a:spLocks noGrp="1"/>
          </p:cNvSpPr>
          <p:nvPr>
            <p:ph idx="1"/>
          </p:nvPr>
        </p:nvSpPr>
        <p:spPr/>
        <p:txBody>
          <a:bodyPr>
            <a:normAutofit/>
          </a:bodyPr>
          <a:lstStyle/>
          <a:p>
            <a:r>
              <a:rPr lang="en-US" sz="1800" dirty="0">
                <a:solidFill>
                  <a:schemeClr val="bg1">
                    <a:lumMod val="50000"/>
                  </a:schemeClr>
                </a:solidFill>
              </a:rPr>
              <a:t>Go back to Ilastik.</a:t>
            </a:r>
          </a:p>
          <a:p>
            <a:r>
              <a:rPr lang="en-US" sz="1800" dirty="0">
                <a:solidFill>
                  <a:schemeClr val="bg1">
                    <a:lumMod val="50000"/>
                  </a:schemeClr>
                </a:solidFill>
              </a:rPr>
              <a:t>Select </a:t>
            </a:r>
            <a:r>
              <a:rPr lang="en-US" sz="1800" i="1" dirty="0">
                <a:solidFill>
                  <a:schemeClr val="bg1">
                    <a:lumMod val="50000"/>
                  </a:schemeClr>
                </a:solidFill>
              </a:rPr>
              <a:t>Batch Processing</a:t>
            </a:r>
            <a:r>
              <a:rPr lang="en-US" sz="1800" dirty="0">
                <a:solidFill>
                  <a:schemeClr val="bg1">
                    <a:lumMod val="50000"/>
                  </a:schemeClr>
                </a:solidFill>
              </a:rPr>
              <a:t> tab.</a:t>
            </a:r>
          </a:p>
          <a:p>
            <a:r>
              <a:rPr lang="en-US" sz="1800" dirty="0">
                <a:solidFill>
                  <a:schemeClr val="bg1">
                    <a:lumMod val="50000"/>
                  </a:schemeClr>
                </a:solidFill>
              </a:rPr>
              <a:t>Click </a:t>
            </a:r>
            <a:r>
              <a:rPr lang="en-US" sz="1800" i="1" dirty="0">
                <a:solidFill>
                  <a:schemeClr val="bg1">
                    <a:lumMod val="50000"/>
                  </a:schemeClr>
                </a:solidFill>
              </a:rPr>
              <a:t>Select Raw Data Files… </a:t>
            </a:r>
            <a:r>
              <a:rPr lang="en-US" sz="1800" dirty="0">
                <a:solidFill>
                  <a:schemeClr val="bg1">
                    <a:lumMod val="50000"/>
                  </a:schemeClr>
                </a:solidFill>
              </a:rPr>
              <a:t>and select a couple of images.</a:t>
            </a:r>
          </a:p>
          <a:p>
            <a:r>
              <a:rPr lang="en-US" sz="1800" dirty="0"/>
              <a:t>Click </a:t>
            </a:r>
            <a:r>
              <a:rPr lang="en-US" sz="1800" i="1" dirty="0"/>
              <a:t>Process all files</a:t>
            </a:r>
            <a:r>
              <a:rPr lang="en-US" sz="1800" dirty="0"/>
              <a:t>.</a:t>
            </a:r>
            <a:endParaRPr lang="en-US" sz="1600" dirty="0"/>
          </a:p>
        </p:txBody>
      </p:sp>
      <p:grpSp>
        <p:nvGrpSpPr>
          <p:cNvPr id="7" name="Group 6">
            <a:extLst>
              <a:ext uri="{FF2B5EF4-FFF2-40B4-BE49-F238E27FC236}">
                <a16:creationId xmlns:a16="http://schemas.microsoft.com/office/drawing/2014/main" id="{066376E7-3719-8D4A-93E3-6E13B7AEAF2C}"/>
              </a:ext>
            </a:extLst>
          </p:cNvPr>
          <p:cNvGrpSpPr/>
          <p:nvPr/>
        </p:nvGrpSpPr>
        <p:grpSpPr>
          <a:xfrm>
            <a:off x="3392994" y="2637850"/>
            <a:ext cx="5638683" cy="4057234"/>
            <a:chOff x="3392994" y="2637850"/>
            <a:chExt cx="5638683" cy="4057234"/>
          </a:xfrm>
        </p:grpSpPr>
        <p:pic>
          <p:nvPicPr>
            <p:cNvPr id="5" name="Picture 4">
              <a:extLst>
                <a:ext uri="{FF2B5EF4-FFF2-40B4-BE49-F238E27FC236}">
                  <a16:creationId xmlns:a16="http://schemas.microsoft.com/office/drawing/2014/main" id="{74D6C448-480E-084D-A379-4C6B09AEB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994" y="2637850"/>
              <a:ext cx="5638683" cy="4057234"/>
            </a:xfrm>
            <a:prstGeom prst="rect">
              <a:avLst/>
            </a:prstGeom>
          </p:spPr>
        </p:pic>
        <p:sp>
          <p:nvSpPr>
            <p:cNvPr id="10" name="Rectangle 9">
              <a:extLst>
                <a:ext uri="{FF2B5EF4-FFF2-40B4-BE49-F238E27FC236}">
                  <a16:creationId xmlns:a16="http://schemas.microsoft.com/office/drawing/2014/main" id="{0BDF8810-69C9-9A43-9D0C-27A65A17682A}"/>
                </a:ext>
              </a:extLst>
            </p:cNvPr>
            <p:cNvSpPr/>
            <p:nvPr/>
          </p:nvSpPr>
          <p:spPr>
            <a:xfrm>
              <a:off x="3392994" y="4725144"/>
              <a:ext cx="1671404" cy="36004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65616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53928-C295-A943-B3C5-6615FC3BCCD6}"/>
              </a:ext>
            </a:extLst>
          </p:cNvPr>
          <p:cNvSpPr>
            <a:spLocks noGrp="1"/>
          </p:cNvSpPr>
          <p:nvPr>
            <p:ph idx="1"/>
          </p:nvPr>
        </p:nvSpPr>
        <p:spPr>
          <a:xfrm>
            <a:off x="457200" y="2852936"/>
            <a:ext cx="8229600" cy="3273227"/>
          </a:xfrm>
        </p:spPr>
        <p:txBody>
          <a:bodyPr>
            <a:normAutofit/>
          </a:bodyPr>
          <a:lstStyle/>
          <a:p>
            <a:pPr marL="0" indent="0" algn="ctr">
              <a:buNone/>
            </a:pPr>
            <a:r>
              <a:rPr lang="en-US" sz="4400" dirty="0"/>
              <a:t>Tips &amp; Tricks</a:t>
            </a:r>
          </a:p>
        </p:txBody>
      </p:sp>
    </p:spTree>
    <p:extLst>
      <p:ext uri="{BB962C8B-B14F-4D97-AF65-F5344CB8AC3E}">
        <p14:creationId xmlns:p14="http://schemas.microsoft.com/office/powerpoint/2010/main" val="2652868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06B9-FBCF-6246-84C8-1B8F3BA152EB}"/>
              </a:ext>
            </a:extLst>
          </p:cNvPr>
          <p:cNvSpPr>
            <a:spLocks noGrp="1"/>
          </p:cNvSpPr>
          <p:nvPr>
            <p:ph type="title"/>
          </p:nvPr>
        </p:nvSpPr>
        <p:spPr/>
        <p:txBody>
          <a:bodyPr/>
          <a:lstStyle/>
          <a:p>
            <a:r>
              <a:rPr lang="en-US" dirty="0"/>
              <a:t>Tips &amp; Tricks</a:t>
            </a:r>
          </a:p>
        </p:txBody>
      </p:sp>
      <p:sp>
        <p:nvSpPr>
          <p:cNvPr id="3" name="Content Placeholder 2">
            <a:extLst>
              <a:ext uri="{FF2B5EF4-FFF2-40B4-BE49-F238E27FC236}">
                <a16:creationId xmlns:a16="http://schemas.microsoft.com/office/drawing/2014/main" id="{3C3ED215-0F40-684C-B9BC-30DCB569ECE8}"/>
              </a:ext>
            </a:extLst>
          </p:cNvPr>
          <p:cNvSpPr>
            <a:spLocks noGrp="1"/>
          </p:cNvSpPr>
          <p:nvPr>
            <p:ph idx="1"/>
          </p:nvPr>
        </p:nvSpPr>
        <p:spPr/>
        <p:txBody>
          <a:bodyPr>
            <a:normAutofit/>
          </a:bodyPr>
          <a:lstStyle/>
          <a:p>
            <a:r>
              <a:rPr lang="en-US" sz="1800" dirty="0"/>
              <a:t>If images have high </a:t>
            </a:r>
            <a:r>
              <a:rPr lang="en-US" sz="1800" b="1" dirty="0"/>
              <a:t>variability</a:t>
            </a:r>
            <a:r>
              <a:rPr lang="en-US" sz="1800" dirty="0"/>
              <a:t>:</a:t>
            </a:r>
          </a:p>
          <a:p>
            <a:pPr lvl="1"/>
            <a:r>
              <a:rPr lang="en-US" sz="1600" dirty="0"/>
              <a:t>Train on representative subset</a:t>
            </a:r>
          </a:p>
          <a:p>
            <a:pPr lvl="1"/>
            <a:r>
              <a:rPr lang="en-US" sz="1600" dirty="0"/>
              <a:t>Standardize images beforehand (e.g. histogram equalization, normalize to robust min/max)</a:t>
            </a:r>
          </a:p>
          <a:p>
            <a:endParaRPr lang="en-US" sz="1800" dirty="0"/>
          </a:p>
          <a:p>
            <a:r>
              <a:rPr lang="en-US" sz="1800" dirty="0"/>
              <a:t>Import results into Fiji: if error, use </a:t>
            </a:r>
            <a:r>
              <a:rPr lang="en-US" sz="1800" b="1" dirty="0" err="1"/>
              <a:t>BioFormats</a:t>
            </a:r>
            <a:r>
              <a:rPr lang="en-US" sz="1800" dirty="0"/>
              <a:t> importer.</a:t>
            </a:r>
          </a:p>
          <a:p>
            <a:endParaRPr lang="en-US" sz="1800" dirty="0"/>
          </a:p>
          <a:p>
            <a:r>
              <a:rPr lang="en-US" sz="1800" dirty="0"/>
              <a:t>Processing the </a:t>
            </a:r>
            <a:r>
              <a:rPr lang="en-US" sz="1800" b="1" dirty="0"/>
              <a:t>probability map</a:t>
            </a:r>
            <a:r>
              <a:rPr lang="en-US" sz="1800" dirty="0"/>
              <a:t> export in Fiji – lots of options:</a:t>
            </a:r>
          </a:p>
          <a:p>
            <a:pPr lvl="1"/>
            <a:r>
              <a:rPr lang="en-US" sz="1600" dirty="0"/>
              <a:t>Optionally smooth first</a:t>
            </a:r>
          </a:p>
          <a:p>
            <a:pPr lvl="1"/>
            <a:r>
              <a:rPr lang="en-US" sz="1600" dirty="0"/>
              <a:t>Can set custom threshold</a:t>
            </a:r>
          </a:p>
          <a:p>
            <a:pPr lvl="1"/>
            <a:r>
              <a:rPr lang="en-US" sz="1600" dirty="0"/>
              <a:t>Can combine different classes (if &gt;2 classes)</a:t>
            </a:r>
          </a:p>
          <a:p>
            <a:pPr marL="457200" lvl="1" indent="0">
              <a:buNone/>
            </a:pPr>
            <a:endParaRPr lang="en-US" sz="1600" dirty="0"/>
          </a:p>
          <a:p>
            <a:r>
              <a:rPr lang="en-US" sz="1800" dirty="0"/>
              <a:t>Ilastik also has a </a:t>
            </a:r>
            <a:r>
              <a:rPr lang="en-US" sz="1800" b="1" dirty="0"/>
              <a:t>Fiji plugin</a:t>
            </a:r>
            <a:r>
              <a:rPr lang="en-US" sz="1800" dirty="0"/>
              <a:t>:</a:t>
            </a:r>
          </a:p>
          <a:p>
            <a:pPr lvl="1"/>
            <a:r>
              <a:rPr lang="en-US" sz="1600" dirty="0"/>
              <a:t>Convert data to their favorite format (hdf5)</a:t>
            </a:r>
          </a:p>
          <a:p>
            <a:pPr lvl="1"/>
            <a:r>
              <a:rPr lang="en-US" sz="1600" dirty="0"/>
              <a:t>Run pipeline from Fiji.</a:t>
            </a:r>
          </a:p>
        </p:txBody>
      </p:sp>
      <p:pic>
        <p:nvPicPr>
          <p:cNvPr id="4" name="Picture 3">
            <a:extLst>
              <a:ext uri="{FF2B5EF4-FFF2-40B4-BE49-F238E27FC236}">
                <a16:creationId xmlns:a16="http://schemas.microsoft.com/office/drawing/2014/main" id="{1A12A4F3-0FFF-684B-AC86-D711124733BC}"/>
              </a:ext>
            </a:extLst>
          </p:cNvPr>
          <p:cNvPicPr>
            <a:picLocks noChangeAspect="1"/>
          </p:cNvPicPr>
          <p:nvPr/>
        </p:nvPicPr>
        <p:blipFill>
          <a:blip r:embed="rId3"/>
          <a:stretch>
            <a:fillRect/>
          </a:stretch>
        </p:blipFill>
        <p:spPr>
          <a:xfrm>
            <a:off x="5292080" y="5301208"/>
            <a:ext cx="2912251" cy="708536"/>
          </a:xfrm>
          <a:prstGeom prst="rect">
            <a:avLst/>
          </a:prstGeom>
        </p:spPr>
      </p:pic>
    </p:spTree>
    <p:extLst>
      <p:ext uri="{BB962C8B-B14F-4D97-AF65-F5344CB8AC3E}">
        <p14:creationId xmlns:p14="http://schemas.microsoft.com/office/powerpoint/2010/main" val="3869030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6D995-959F-9C49-99EF-D42DF50B0794}"/>
              </a:ext>
            </a:extLst>
          </p:cNvPr>
          <p:cNvSpPr>
            <a:spLocks noGrp="1"/>
          </p:cNvSpPr>
          <p:nvPr>
            <p:ph type="title"/>
          </p:nvPr>
        </p:nvSpPr>
        <p:spPr/>
        <p:txBody>
          <a:bodyPr>
            <a:normAutofit fontScale="90000"/>
          </a:bodyPr>
          <a:lstStyle/>
          <a:p>
            <a:r>
              <a:rPr lang="en-US" dirty="0"/>
              <a:t>Recap: Many segmentation methods</a:t>
            </a:r>
          </a:p>
        </p:txBody>
      </p:sp>
      <p:grpSp>
        <p:nvGrpSpPr>
          <p:cNvPr id="8" name="Group 7">
            <a:extLst>
              <a:ext uri="{FF2B5EF4-FFF2-40B4-BE49-F238E27FC236}">
                <a16:creationId xmlns:a16="http://schemas.microsoft.com/office/drawing/2014/main" id="{A064EC12-CE2B-9940-B063-59DEB6EB0EBE}"/>
              </a:ext>
            </a:extLst>
          </p:cNvPr>
          <p:cNvGrpSpPr/>
          <p:nvPr/>
        </p:nvGrpSpPr>
        <p:grpSpPr>
          <a:xfrm>
            <a:off x="646880" y="1845623"/>
            <a:ext cx="3127471" cy="1669610"/>
            <a:chOff x="457200" y="2051786"/>
            <a:chExt cx="3127471" cy="1669610"/>
          </a:xfrm>
        </p:grpSpPr>
        <p:pic>
          <p:nvPicPr>
            <p:cNvPr id="6" name="Picture 5">
              <a:extLst>
                <a:ext uri="{FF2B5EF4-FFF2-40B4-BE49-F238E27FC236}">
                  <a16:creationId xmlns:a16="http://schemas.microsoft.com/office/drawing/2014/main" id="{1334296B-093A-AF46-8B71-02044DFEE50E}"/>
                </a:ext>
              </a:extLst>
            </p:cNvPr>
            <p:cNvPicPr>
              <a:picLocks noChangeAspect="1"/>
            </p:cNvPicPr>
            <p:nvPr/>
          </p:nvPicPr>
          <p:blipFill rotWithShape="1">
            <a:blip r:embed="rId3"/>
            <a:srcRect l="1699" t="3701" r="51018" b="8980"/>
            <a:stretch/>
          </p:blipFill>
          <p:spPr>
            <a:xfrm>
              <a:off x="457200" y="2051786"/>
              <a:ext cx="1460137" cy="1669610"/>
            </a:xfrm>
            <a:prstGeom prst="rect">
              <a:avLst/>
            </a:prstGeom>
          </p:spPr>
        </p:pic>
        <p:pic>
          <p:nvPicPr>
            <p:cNvPr id="7" name="Picture 6">
              <a:extLst>
                <a:ext uri="{FF2B5EF4-FFF2-40B4-BE49-F238E27FC236}">
                  <a16:creationId xmlns:a16="http://schemas.microsoft.com/office/drawing/2014/main" id="{B5DAF050-C550-954D-90FF-D55302B20601}"/>
                </a:ext>
              </a:extLst>
            </p:cNvPr>
            <p:cNvPicPr>
              <a:picLocks noChangeAspect="1"/>
            </p:cNvPicPr>
            <p:nvPr/>
          </p:nvPicPr>
          <p:blipFill>
            <a:blip r:embed="rId4"/>
            <a:stretch>
              <a:fillRect/>
            </a:stretch>
          </p:blipFill>
          <p:spPr>
            <a:xfrm>
              <a:off x="2123728" y="2051786"/>
              <a:ext cx="1460943" cy="1669610"/>
            </a:xfrm>
            <a:prstGeom prst="rect">
              <a:avLst/>
            </a:prstGeom>
          </p:spPr>
        </p:pic>
      </p:grpSp>
      <p:pic>
        <p:nvPicPr>
          <p:cNvPr id="9" name="Picture 8">
            <a:extLst>
              <a:ext uri="{FF2B5EF4-FFF2-40B4-BE49-F238E27FC236}">
                <a16:creationId xmlns:a16="http://schemas.microsoft.com/office/drawing/2014/main" id="{784FA227-FA5D-994A-8915-BE46D522CB96}"/>
              </a:ext>
            </a:extLst>
          </p:cNvPr>
          <p:cNvPicPr>
            <a:picLocks noChangeAspect="1"/>
          </p:cNvPicPr>
          <p:nvPr/>
        </p:nvPicPr>
        <p:blipFill>
          <a:blip r:embed="rId5"/>
          <a:stretch>
            <a:fillRect/>
          </a:stretch>
        </p:blipFill>
        <p:spPr>
          <a:xfrm>
            <a:off x="5794597" y="1677409"/>
            <a:ext cx="2434467" cy="1851602"/>
          </a:xfrm>
          <a:prstGeom prst="rect">
            <a:avLst/>
          </a:prstGeom>
        </p:spPr>
      </p:pic>
      <p:sp>
        <p:nvSpPr>
          <p:cNvPr id="10" name="TextBox 9">
            <a:extLst>
              <a:ext uri="{FF2B5EF4-FFF2-40B4-BE49-F238E27FC236}">
                <a16:creationId xmlns:a16="http://schemas.microsoft.com/office/drawing/2014/main" id="{76284B67-1DF0-B74F-9CD7-AE1B55625133}"/>
              </a:ext>
            </a:extLst>
          </p:cNvPr>
          <p:cNvSpPr txBox="1"/>
          <p:nvPr/>
        </p:nvSpPr>
        <p:spPr>
          <a:xfrm>
            <a:off x="1395429" y="3525869"/>
            <a:ext cx="1350335" cy="338554"/>
          </a:xfrm>
          <a:prstGeom prst="rect">
            <a:avLst/>
          </a:prstGeom>
          <a:noFill/>
        </p:spPr>
        <p:txBody>
          <a:bodyPr wrap="square" rtlCol="0">
            <a:spAutoFit/>
          </a:bodyPr>
          <a:lstStyle/>
          <a:p>
            <a:r>
              <a:rPr lang="en-US" sz="1600" dirty="0"/>
              <a:t>Thresholding</a:t>
            </a:r>
          </a:p>
        </p:txBody>
      </p:sp>
      <p:sp>
        <p:nvSpPr>
          <p:cNvPr id="11" name="TextBox 10">
            <a:extLst>
              <a:ext uri="{FF2B5EF4-FFF2-40B4-BE49-F238E27FC236}">
                <a16:creationId xmlns:a16="http://schemas.microsoft.com/office/drawing/2014/main" id="{E9A27C9A-9D71-7348-9529-327C48CD7852}"/>
              </a:ext>
            </a:extLst>
          </p:cNvPr>
          <p:cNvSpPr txBox="1"/>
          <p:nvPr/>
        </p:nvSpPr>
        <p:spPr>
          <a:xfrm>
            <a:off x="5380584" y="3561137"/>
            <a:ext cx="3262491" cy="584775"/>
          </a:xfrm>
          <a:prstGeom prst="rect">
            <a:avLst/>
          </a:prstGeom>
          <a:noFill/>
        </p:spPr>
        <p:txBody>
          <a:bodyPr wrap="square" rtlCol="0">
            <a:spAutoFit/>
          </a:bodyPr>
          <a:lstStyle/>
          <a:p>
            <a:r>
              <a:rPr lang="en-US" sz="1600" dirty="0"/>
              <a:t>Machine learning: supervised pixel classification</a:t>
            </a:r>
          </a:p>
        </p:txBody>
      </p:sp>
      <p:sp>
        <p:nvSpPr>
          <p:cNvPr id="12" name="TextBox 11">
            <a:extLst>
              <a:ext uri="{FF2B5EF4-FFF2-40B4-BE49-F238E27FC236}">
                <a16:creationId xmlns:a16="http://schemas.microsoft.com/office/drawing/2014/main" id="{8C91193C-C5ED-B745-842D-0973897E58D3}"/>
              </a:ext>
            </a:extLst>
          </p:cNvPr>
          <p:cNvSpPr txBox="1"/>
          <p:nvPr/>
        </p:nvSpPr>
        <p:spPr>
          <a:xfrm>
            <a:off x="515436" y="6147642"/>
            <a:ext cx="3166769" cy="338554"/>
          </a:xfrm>
          <a:prstGeom prst="rect">
            <a:avLst/>
          </a:prstGeom>
          <a:noFill/>
        </p:spPr>
        <p:txBody>
          <a:bodyPr wrap="square" rtlCol="0">
            <a:spAutoFit/>
          </a:bodyPr>
          <a:lstStyle/>
          <a:p>
            <a:r>
              <a:rPr lang="en-US" sz="1600" dirty="0"/>
              <a:t>Unsupervised learning: Clustering</a:t>
            </a:r>
          </a:p>
        </p:txBody>
      </p:sp>
      <p:sp>
        <p:nvSpPr>
          <p:cNvPr id="13" name="TextBox 12">
            <a:extLst>
              <a:ext uri="{FF2B5EF4-FFF2-40B4-BE49-F238E27FC236}">
                <a16:creationId xmlns:a16="http://schemas.microsoft.com/office/drawing/2014/main" id="{4C1B2FDD-2838-D342-A7C9-CFE5E6E8F7E5}"/>
              </a:ext>
            </a:extLst>
          </p:cNvPr>
          <p:cNvSpPr txBox="1"/>
          <p:nvPr/>
        </p:nvSpPr>
        <p:spPr>
          <a:xfrm>
            <a:off x="5684608" y="6097674"/>
            <a:ext cx="3146823" cy="338554"/>
          </a:xfrm>
          <a:prstGeom prst="rect">
            <a:avLst/>
          </a:prstGeom>
          <a:noFill/>
        </p:spPr>
        <p:txBody>
          <a:bodyPr wrap="square" rtlCol="0">
            <a:spAutoFit/>
          </a:bodyPr>
          <a:lstStyle/>
          <a:p>
            <a:r>
              <a:rPr lang="en-US" sz="1600" dirty="0"/>
              <a:t>Region growing: from seed points</a:t>
            </a:r>
          </a:p>
        </p:txBody>
      </p:sp>
      <p:pic>
        <p:nvPicPr>
          <p:cNvPr id="18" name="Picture 17">
            <a:extLst>
              <a:ext uri="{FF2B5EF4-FFF2-40B4-BE49-F238E27FC236}">
                <a16:creationId xmlns:a16="http://schemas.microsoft.com/office/drawing/2014/main" id="{C1C24384-10E9-9C4E-9851-A516CB69C3EC}"/>
              </a:ext>
            </a:extLst>
          </p:cNvPr>
          <p:cNvPicPr>
            <a:picLocks noChangeAspect="1"/>
          </p:cNvPicPr>
          <p:nvPr/>
        </p:nvPicPr>
        <p:blipFill rotWithShape="1">
          <a:blip r:embed="rId6"/>
          <a:srcRect t="4183"/>
          <a:stretch/>
        </p:blipFill>
        <p:spPr>
          <a:xfrm>
            <a:off x="7113668" y="4712974"/>
            <a:ext cx="1326281" cy="1306408"/>
          </a:xfrm>
          <a:prstGeom prst="rect">
            <a:avLst/>
          </a:prstGeom>
        </p:spPr>
      </p:pic>
      <p:pic>
        <p:nvPicPr>
          <p:cNvPr id="19" name="Picture 18">
            <a:extLst>
              <a:ext uri="{FF2B5EF4-FFF2-40B4-BE49-F238E27FC236}">
                <a16:creationId xmlns:a16="http://schemas.microsoft.com/office/drawing/2014/main" id="{2ED5026F-8C0E-5645-9E1E-4B7E6CF11C1A}"/>
              </a:ext>
            </a:extLst>
          </p:cNvPr>
          <p:cNvPicPr>
            <a:picLocks noChangeAspect="1"/>
          </p:cNvPicPr>
          <p:nvPr/>
        </p:nvPicPr>
        <p:blipFill>
          <a:blip r:embed="rId7"/>
          <a:stretch>
            <a:fillRect/>
          </a:stretch>
        </p:blipFill>
        <p:spPr>
          <a:xfrm>
            <a:off x="5696117" y="4698827"/>
            <a:ext cx="1326282" cy="1322846"/>
          </a:xfrm>
          <a:prstGeom prst="rect">
            <a:avLst/>
          </a:prstGeom>
        </p:spPr>
      </p:pic>
      <p:pic>
        <p:nvPicPr>
          <p:cNvPr id="20" name="Picture 19">
            <a:extLst>
              <a:ext uri="{FF2B5EF4-FFF2-40B4-BE49-F238E27FC236}">
                <a16:creationId xmlns:a16="http://schemas.microsoft.com/office/drawing/2014/main" id="{07D4BDC9-3323-5A4A-B5A8-117D0E435844}"/>
              </a:ext>
            </a:extLst>
          </p:cNvPr>
          <p:cNvPicPr>
            <a:picLocks noChangeAspect="1"/>
          </p:cNvPicPr>
          <p:nvPr/>
        </p:nvPicPr>
        <p:blipFill>
          <a:blip r:embed="rId8"/>
          <a:stretch>
            <a:fillRect/>
          </a:stretch>
        </p:blipFill>
        <p:spPr>
          <a:xfrm>
            <a:off x="391221" y="4664788"/>
            <a:ext cx="3770334" cy="1480737"/>
          </a:xfrm>
          <a:prstGeom prst="rect">
            <a:avLst/>
          </a:prstGeom>
        </p:spPr>
      </p:pic>
      <p:sp>
        <p:nvSpPr>
          <p:cNvPr id="21" name="TextBox 20">
            <a:extLst>
              <a:ext uri="{FF2B5EF4-FFF2-40B4-BE49-F238E27FC236}">
                <a16:creationId xmlns:a16="http://schemas.microsoft.com/office/drawing/2014/main" id="{ACF038F7-623D-7848-B6E5-10C8AEAFF19A}"/>
              </a:ext>
            </a:extLst>
          </p:cNvPr>
          <p:cNvSpPr txBox="1"/>
          <p:nvPr/>
        </p:nvSpPr>
        <p:spPr>
          <a:xfrm>
            <a:off x="3896832" y="1150251"/>
            <a:ext cx="1350335" cy="400110"/>
          </a:xfrm>
          <a:prstGeom prst="rect">
            <a:avLst/>
          </a:prstGeom>
          <a:noFill/>
        </p:spPr>
        <p:txBody>
          <a:bodyPr wrap="square" rtlCol="0">
            <a:spAutoFit/>
          </a:bodyPr>
          <a:lstStyle/>
          <a:p>
            <a:r>
              <a:rPr lang="en-US" sz="2000" b="1" dirty="0"/>
              <a:t>Examples</a:t>
            </a:r>
          </a:p>
        </p:txBody>
      </p:sp>
      <p:sp>
        <p:nvSpPr>
          <p:cNvPr id="22" name="Rectangle 21">
            <a:extLst>
              <a:ext uri="{FF2B5EF4-FFF2-40B4-BE49-F238E27FC236}">
                <a16:creationId xmlns:a16="http://schemas.microsoft.com/office/drawing/2014/main" id="{CDE25677-6FE0-D548-BC84-C680A59A8C47}"/>
              </a:ext>
            </a:extLst>
          </p:cNvPr>
          <p:cNvSpPr/>
          <p:nvPr/>
        </p:nvSpPr>
        <p:spPr>
          <a:xfrm>
            <a:off x="527196" y="1571616"/>
            <a:ext cx="3369636" cy="2556559"/>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C7C5463-EEEE-E14B-A55C-6B6AF6D3698C}"/>
              </a:ext>
            </a:extLst>
          </p:cNvPr>
          <p:cNvSpPr/>
          <p:nvPr/>
        </p:nvSpPr>
        <p:spPr>
          <a:xfrm>
            <a:off x="5315969" y="1561368"/>
            <a:ext cx="3369636" cy="25455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05CA2A6-C380-6742-85AD-00763460915D}"/>
              </a:ext>
            </a:extLst>
          </p:cNvPr>
          <p:cNvSpPr/>
          <p:nvPr/>
        </p:nvSpPr>
        <p:spPr>
          <a:xfrm>
            <a:off x="312569" y="4444300"/>
            <a:ext cx="3848986" cy="2338323"/>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BBED9B-B7A2-6C44-9215-B0895BB5BFB5}"/>
              </a:ext>
            </a:extLst>
          </p:cNvPr>
          <p:cNvSpPr/>
          <p:nvPr/>
        </p:nvSpPr>
        <p:spPr>
          <a:xfrm>
            <a:off x="5337581" y="4417923"/>
            <a:ext cx="3369636" cy="2338323"/>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E4497C-C893-7D48-B62D-1D4A516D2D2C}"/>
              </a:ext>
            </a:extLst>
          </p:cNvPr>
          <p:cNvSpPr/>
          <p:nvPr/>
        </p:nvSpPr>
        <p:spPr>
          <a:xfrm>
            <a:off x="658165" y="6507451"/>
            <a:ext cx="2725426" cy="253916"/>
          </a:xfrm>
          <a:prstGeom prst="rect">
            <a:avLst/>
          </a:prstGeom>
        </p:spPr>
        <p:txBody>
          <a:bodyPr wrap="none">
            <a:spAutoFit/>
          </a:bodyPr>
          <a:lstStyle/>
          <a:p>
            <a:r>
              <a:rPr lang="en-US" sz="1050" dirty="0">
                <a:solidFill>
                  <a:schemeClr val="tx1">
                    <a:lumMod val="50000"/>
                    <a:lumOff val="50000"/>
                  </a:schemeClr>
                </a:solidFill>
              </a:rPr>
              <a:t>Image: </a:t>
            </a:r>
            <a:r>
              <a:rPr lang="en-US" sz="1050" dirty="0">
                <a:solidFill>
                  <a:schemeClr val="tx1">
                    <a:lumMod val="50000"/>
                    <a:lumOff val="50000"/>
                  </a:schemeClr>
                </a:solidFill>
                <a:hlinkClick r:id="rId9">
                  <a:extLst>
                    <a:ext uri="{A12FA001-AC4F-418D-AE19-62706E023703}">
                      <ahyp:hlinkClr xmlns:ahyp="http://schemas.microsoft.com/office/drawing/2018/hyperlinkcolor" val="tx"/>
                    </a:ext>
                  </a:extLst>
                </a:hlinkClick>
              </a:rPr>
              <a:t> https://morioh.com/p/dcdc9957bc1c</a:t>
            </a:r>
            <a:r>
              <a:rPr lang="en-US" sz="1050" dirty="0">
                <a:solidFill>
                  <a:schemeClr val="tx1">
                    <a:lumMod val="50000"/>
                    <a:lumOff val="50000"/>
                  </a:schemeClr>
                </a:solidFill>
              </a:rPr>
              <a:t>  </a:t>
            </a:r>
          </a:p>
        </p:txBody>
      </p:sp>
    </p:spTree>
    <p:extLst>
      <p:ext uri="{BB962C8B-B14F-4D97-AF65-F5344CB8AC3E}">
        <p14:creationId xmlns:p14="http://schemas.microsoft.com/office/powerpoint/2010/main" val="109132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53928-C295-A943-B3C5-6615FC3BCCD6}"/>
              </a:ext>
            </a:extLst>
          </p:cNvPr>
          <p:cNvSpPr>
            <a:spLocks noGrp="1"/>
          </p:cNvSpPr>
          <p:nvPr>
            <p:ph idx="1"/>
          </p:nvPr>
        </p:nvSpPr>
        <p:spPr>
          <a:xfrm>
            <a:off x="457200" y="2852936"/>
            <a:ext cx="8229600" cy="3273227"/>
          </a:xfrm>
        </p:spPr>
        <p:txBody>
          <a:bodyPr>
            <a:normAutofit/>
          </a:bodyPr>
          <a:lstStyle/>
          <a:p>
            <a:pPr marL="0" indent="0" algn="ctr">
              <a:buNone/>
            </a:pPr>
            <a:r>
              <a:rPr lang="en-US" sz="4400" dirty="0"/>
              <a:t>(Optional) Exercise</a:t>
            </a:r>
          </a:p>
        </p:txBody>
      </p:sp>
    </p:spTree>
    <p:extLst>
      <p:ext uri="{BB962C8B-B14F-4D97-AF65-F5344CB8AC3E}">
        <p14:creationId xmlns:p14="http://schemas.microsoft.com/office/powerpoint/2010/main" val="23292279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7B00-EFBF-6E43-B7B2-31CBF1DC12BD}"/>
              </a:ext>
            </a:extLst>
          </p:cNvPr>
          <p:cNvSpPr>
            <a:spLocks noGrp="1"/>
          </p:cNvSpPr>
          <p:nvPr>
            <p:ph type="title"/>
          </p:nvPr>
        </p:nvSpPr>
        <p:spPr/>
        <p:txBody>
          <a:bodyPr/>
          <a:lstStyle/>
          <a:p>
            <a:r>
              <a:rPr lang="en-US" dirty="0"/>
              <a:t>Optional Exercise</a:t>
            </a:r>
          </a:p>
        </p:txBody>
      </p:sp>
      <p:sp>
        <p:nvSpPr>
          <p:cNvPr id="3" name="Content Placeholder 2">
            <a:extLst>
              <a:ext uri="{FF2B5EF4-FFF2-40B4-BE49-F238E27FC236}">
                <a16:creationId xmlns:a16="http://schemas.microsoft.com/office/drawing/2014/main" id="{F048EB9D-F3D6-0641-B47B-57D182A7B611}"/>
              </a:ext>
            </a:extLst>
          </p:cNvPr>
          <p:cNvSpPr>
            <a:spLocks noGrp="1"/>
          </p:cNvSpPr>
          <p:nvPr>
            <p:ph idx="1"/>
          </p:nvPr>
        </p:nvSpPr>
        <p:spPr/>
        <p:txBody>
          <a:bodyPr/>
          <a:lstStyle/>
          <a:p>
            <a:pPr marL="0" indent="0">
              <a:buNone/>
            </a:pPr>
            <a:r>
              <a:rPr lang="de-DE" dirty="0"/>
              <a:t>Segment </a:t>
            </a:r>
            <a:r>
              <a:rPr lang="de-DE" dirty="0" err="1"/>
              <a:t>the</a:t>
            </a:r>
            <a:r>
              <a:rPr lang="de-DE" dirty="0"/>
              <a:t> </a:t>
            </a:r>
            <a:r>
              <a:rPr lang="de-DE" dirty="0" err="1"/>
              <a:t>nuclei</a:t>
            </a:r>
            <a:r>
              <a:rPr lang="de-DE" dirty="0"/>
              <a:t> in </a:t>
            </a:r>
            <a:r>
              <a:rPr lang="de-DE" b="1" dirty="0" err="1"/>
              <a:t>HisYFP-SPIM_fused_intermediate_result_crop.tif</a:t>
            </a:r>
            <a:r>
              <a:rPr lang="de-DE" b="1" dirty="0"/>
              <a:t> </a:t>
            </a:r>
            <a:r>
              <a:rPr lang="de-DE" dirty="0" err="1"/>
              <a:t>with</a:t>
            </a:r>
            <a:r>
              <a:rPr lang="de-DE" dirty="0"/>
              <a:t> </a:t>
            </a:r>
            <a:r>
              <a:rPr lang="de-DE" b="1" dirty="0" err="1"/>
              <a:t>Ilastik</a:t>
            </a:r>
            <a:r>
              <a:rPr lang="de-DE" dirty="0"/>
              <a:t>.</a:t>
            </a:r>
          </a:p>
        </p:txBody>
      </p:sp>
      <p:pic>
        <p:nvPicPr>
          <p:cNvPr id="4" name="Picture 3">
            <a:extLst>
              <a:ext uri="{FF2B5EF4-FFF2-40B4-BE49-F238E27FC236}">
                <a16:creationId xmlns:a16="http://schemas.microsoft.com/office/drawing/2014/main" id="{7C5690E9-37DC-754F-8636-91927E977D7E}"/>
              </a:ext>
            </a:extLst>
          </p:cNvPr>
          <p:cNvPicPr>
            <a:picLocks noChangeAspect="1"/>
          </p:cNvPicPr>
          <p:nvPr/>
        </p:nvPicPr>
        <p:blipFill>
          <a:blip r:embed="rId2"/>
          <a:stretch>
            <a:fillRect/>
          </a:stretch>
        </p:blipFill>
        <p:spPr>
          <a:xfrm>
            <a:off x="3109181" y="2445017"/>
            <a:ext cx="2925637" cy="3212976"/>
          </a:xfrm>
          <a:prstGeom prst="rect">
            <a:avLst/>
          </a:prstGeom>
        </p:spPr>
      </p:pic>
      <p:sp>
        <p:nvSpPr>
          <p:cNvPr id="5" name="TextBox 4">
            <a:extLst>
              <a:ext uri="{FF2B5EF4-FFF2-40B4-BE49-F238E27FC236}">
                <a16:creationId xmlns:a16="http://schemas.microsoft.com/office/drawing/2014/main" id="{53DF1393-C75A-6848-A10D-CF0E52146AE3}"/>
              </a:ext>
            </a:extLst>
          </p:cNvPr>
          <p:cNvSpPr txBox="1"/>
          <p:nvPr/>
        </p:nvSpPr>
        <p:spPr>
          <a:xfrm>
            <a:off x="6379780" y="6285039"/>
            <a:ext cx="1929824" cy="307777"/>
          </a:xfrm>
          <a:prstGeom prst="rect">
            <a:avLst/>
          </a:prstGeom>
          <a:noFill/>
        </p:spPr>
        <p:txBody>
          <a:bodyPr wrap="none" rtlCol="0">
            <a:spAutoFit/>
          </a:bodyPr>
          <a:lstStyle/>
          <a:p>
            <a:r>
              <a:rPr lang="en-US" sz="1400" dirty="0"/>
              <a:t>Continued on next page</a:t>
            </a:r>
          </a:p>
        </p:txBody>
      </p:sp>
    </p:spTree>
    <p:extLst>
      <p:ext uri="{BB962C8B-B14F-4D97-AF65-F5344CB8AC3E}">
        <p14:creationId xmlns:p14="http://schemas.microsoft.com/office/powerpoint/2010/main" val="8613325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9AD2-0FE8-3841-8157-87B5D0CFB9A4}"/>
              </a:ext>
            </a:extLst>
          </p:cNvPr>
          <p:cNvSpPr>
            <a:spLocks noGrp="1"/>
          </p:cNvSpPr>
          <p:nvPr>
            <p:ph type="title"/>
          </p:nvPr>
        </p:nvSpPr>
        <p:spPr/>
        <p:txBody>
          <a:bodyPr/>
          <a:lstStyle/>
          <a:p>
            <a:r>
              <a:rPr lang="en-US" dirty="0"/>
              <a:t>Optional Exercise</a:t>
            </a:r>
          </a:p>
        </p:txBody>
      </p:sp>
      <p:sp>
        <p:nvSpPr>
          <p:cNvPr id="11" name="Content Placeholder 10">
            <a:extLst>
              <a:ext uri="{FF2B5EF4-FFF2-40B4-BE49-F238E27FC236}">
                <a16:creationId xmlns:a16="http://schemas.microsoft.com/office/drawing/2014/main" id="{76E3ED5D-29A7-8743-B33F-1444047ECC1D}"/>
              </a:ext>
            </a:extLst>
          </p:cNvPr>
          <p:cNvSpPr>
            <a:spLocks noGrp="1"/>
          </p:cNvSpPr>
          <p:nvPr>
            <p:ph idx="1"/>
          </p:nvPr>
        </p:nvSpPr>
        <p:spPr>
          <a:xfrm>
            <a:off x="457200" y="1422068"/>
            <a:ext cx="3970784" cy="4704095"/>
          </a:xfrm>
        </p:spPr>
        <p:txBody>
          <a:bodyPr>
            <a:normAutofit/>
          </a:bodyPr>
          <a:lstStyle/>
          <a:p>
            <a:pPr>
              <a:lnSpc>
                <a:spcPct val="150000"/>
              </a:lnSpc>
            </a:pPr>
            <a:r>
              <a:rPr lang="en-US" sz="1800" dirty="0"/>
              <a:t>Create a new project.</a:t>
            </a:r>
          </a:p>
          <a:p>
            <a:pPr>
              <a:lnSpc>
                <a:spcPct val="150000"/>
              </a:lnSpc>
            </a:pPr>
            <a:r>
              <a:rPr lang="en-US" sz="1800" dirty="0"/>
              <a:t>Open the image as input data.</a:t>
            </a:r>
          </a:p>
          <a:p>
            <a:pPr>
              <a:lnSpc>
                <a:spcPct val="150000"/>
              </a:lnSpc>
            </a:pPr>
            <a:r>
              <a:rPr lang="en-US" sz="1800" dirty="0"/>
              <a:t>Select some features.</a:t>
            </a:r>
          </a:p>
          <a:p>
            <a:pPr lvl="1"/>
            <a:r>
              <a:rPr lang="en-US" sz="1600" dirty="0"/>
              <a:t>Visualize them (can you spot the ones which are great at blob detection?)</a:t>
            </a:r>
          </a:p>
          <a:p>
            <a:pPr lvl="1"/>
            <a:endParaRPr lang="en-US" sz="1600" dirty="0"/>
          </a:p>
          <a:p>
            <a:r>
              <a:rPr lang="en-US" sz="1800" dirty="0"/>
              <a:t>Start training with a </a:t>
            </a:r>
            <a:r>
              <a:rPr lang="en-US" sz="1800" i="1" dirty="0"/>
              <a:t>nuclei</a:t>
            </a:r>
            <a:r>
              <a:rPr lang="en-US" sz="1800" dirty="0"/>
              <a:t> and a </a:t>
            </a:r>
            <a:r>
              <a:rPr lang="en-US" sz="1800" i="1" dirty="0"/>
              <a:t>background</a:t>
            </a:r>
            <a:r>
              <a:rPr lang="en-US" sz="1800" dirty="0"/>
              <a:t> label.</a:t>
            </a:r>
          </a:p>
          <a:p>
            <a:pPr>
              <a:lnSpc>
                <a:spcPct val="150000"/>
              </a:lnSpc>
            </a:pPr>
            <a:endParaRPr lang="en-US" sz="1800" dirty="0"/>
          </a:p>
          <a:p>
            <a:pPr>
              <a:lnSpc>
                <a:spcPct val="110000"/>
              </a:lnSpc>
            </a:pPr>
            <a:r>
              <a:rPr lang="en-US" sz="1800" b="1" dirty="0"/>
              <a:t>Tip: </a:t>
            </a:r>
            <a:r>
              <a:rPr lang="en-US" sz="1800" dirty="0"/>
              <a:t>If nuclei are touching each other, introduce an </a:t>
            </a:r>
            <a:r>
              <a:rPr lang="en-US" sz="1800" i="1" dirty="0"/>
              <a:t>edge</a:t>
            </a:r>
            <a:r>
              <a:rPr lang="en-US" sz="1800" dirty="0"/>
              <a:t> label.</a:t>
            </a:r>
          </a:p>
        </p:txBody>
      </p:sp>
      <p:pic>
        <p:nvPicPr>
          <p:cNvPr id="13" name="Picture 12">
            <a:extLst>
              <a:ext uri="{FF2B5EF4-FFF2-40B4-BE49-F238E27FC236}">
                <a16:creationId xmlns:a16="http://schemas.microsoft.com/office/drawing/2014/main" id="{A6C2DFC6-0478-B449-BA28-FBADE083B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124744"/>
            <a:ext cx="4283968" cy="2275505"/>
          </a:xfrm>
          <a:prstGeom prst="rect">
            <a:avLst/>
          </a:prstGeom>
        </p:spPr>
      </p:pic>
      <p:pic>
        <p:nvPicPr>
          <p:cNvPr id="15" name="Picture 14">
            <a:extLst>
              <a:ext uri="{FF2B5EF4-FFF2-40B4-BE49-F238E27FC236}">
                <a16:creationId xmlns:a16="http://schemas.microsoft.com/office/drawing/2014/main" id="{99DCCCBF-0475-9F48-B417-76247FA234D3}"/>
              </a:ext>
            </a:extLst>
          </p:cNvPr>
          <p:cNvPicPr>
            <a:picLocks noChangeAspect="1"/>
          </p:cNvPicPr>
          <p:nvPr/>
        </p:nvPicPr>
        <p:blipFill rotWithShape="1">
          <a:blip r:embed="rId3">
            <a:extLst>
              <a:ext uri="{28A0092B-C50C-407E-A947-70E740481C1C}">
                <a14:useLocalDpi xmlns:a14="http://schemas.microsoft.com/office/drawing/2010/main" val="0"/>
              </a:ext>
            </a:extLst>
          </a:blip>
          <a:srcRect r="41420" b="52073"/>
          <a:stretch/>
        </p:blipFill>
        <p:spPr>
          <a:xfrm>
            <a:off x="4563319" y="3789040"/>
            <a:ext cx="4472028" cy="2337123"/>
          </a:xfrm>
          <a:prstGeom prst="rect">
            <a:avLst/>
          </a:prstGeom>
        </p:spPr>
      </p:pic>
      <p:sp>
        <p:nvSpPr>
          <p:cNvPr id="7" name="TextBox 6">
            <a:extLst>
              <a:ext uri="{FF2B5EF4-FFF2-40B4-BE49-F238E27FC236}">
                <a16:creationId xmlns:a16="http://schemas.microsoft.com/office/drawing/2014/main" id="{9CCAD1C3-870A-3941-96CE-E4747CCFA2B9}"/>
              </a:ext>
            </a:extLst>
          </p:cNvPr>
          <p:cNvSpPr txBox="1"/>
          <p:nvPr/>
        </p:nvSpPr>
        <p:spPr>
          <a:xfrm>
            <a:off x="6379780" y="6285039"/>
            <a:ext cx="1929824" cy="307777"/>
          </a:xfrm>
          <a:prstGeom prst="rect">
            <a:avLst/>
          </a:prstGeom>
          <a:noFill/>
        </p:spPr>
        <p:txBody>
          <a:bodyPr wrap="none" rtlCol="0">
            <a:spAutoFit/>
          </a:bodyPr>
          <a:lstStyle/>
          <a:p>
            <a:r>
              <a:rPr lang="en-US" sz="1400" dirty="0"/>
              <a:t>Continued on next page</a:t>
            </a:r>
          </a:p>
        </p:txBody>
      </p:sp>
    </p:spTree>
    <p:extLst>
      <p:ext uri="{BB962C8B-B14F-4D97-AF65-F5344CB8AC3E}">
        <p14:creationId xmlns:p14="http://schemas.microsoft.com/office/powerpoint/2010/main" val="19527510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9AD2-0FE8-3841-8157-87B5D0CFB9A4}"/>
              </a:ext>
            </a:extLst>
          </p:cNvPr>
          <p:cNvSpPr>
            <a:spLocks noGrp="1"/>
          </p:cNvSpPr>
          <p:nvPr>
            <p:ph type="title"/>
          </p:nvPr>
        </p:nvSpPr>
        <p:spPr/>
        <p:txBody>
          <a:bodyPr/>
          <a:lstStyle/>
          <a:p>
            <a:r>
              <a:rPr lang="en-US" dirty="0"/>
              <a:t>Optional Exercise</a:t>
            </a:r>
          </a:p>
        </p:txBody>
      </p:sp>
      <p:sp>
        <p:nvSpPr>
          <p:cNvPr id="11" name="Content Placeholder 10">
            <a:extLst>
              <a:ext uri="{FF2B5EF4-FFF2-40B4-BE49-F238E27FC236}">
                <a16:creationId xmlns:a16="http://schemas.microsoft.com/office/drawing/2014/main" id="{76E3ED5D-29A7-8743-B33F-1444047ECC1D}"/>
              </a:ext>
            </a:extLst>
          </p:cNvPr>
          <p:cNvSpPr>
            <a:spLocks noGrp="1"/>
          </p:cNvSpPr>
          <p:nvPr>
            <p:ph idx="1"/>
          </p:nvPr>
        </p:nvSpPr>
        <p:spPr>
          <a:xfrm>
            <a:off x="241176" y="1482228"/>
            <a:ext cx="4049436" cy="5185548"/>
          </a:xfrm>
        </p:spPr>
        <p:txBody>
          <a:bodyPr>
            <a:normAutofit fontScale="77500" lnSpcReduction="20000"/>
          </a:bodyPr>
          <a:lstStyle/>
          <a:p>
            <a:r>
              <a:rPr lang="en-US" sz="1800" dirty="0"/>
              <a:t>Export the probability map.</a:t>
            </a:r>
          </a:p>
          <a:p>
            <a:endParaRPr lang="en-US" sz="1800" dirty="0"/>
          </a:p>
          <a:p>
            <a:pPr>
              <a:lnSpc>
                <a:spcPct val="110000"/>
              </a:lnSpc>
            </a:pPr>
            <a:r>
              <a:rPr lang="en-US" sz="1800" dirty="0"/>
              <a:t>Open the nuclei probability image in Fiji and threshold it.</a:t>
            </a:r>
          </a:p>
          <a:p>
            <a:pPr lvl="1">
              <a:lnSpc>
                <a:spcPct val="120000"/>
              </a:lnSpc>
            </a:pPr>
            <a:r>
              <a:rPr lang="en-US" sz="1600" dirty="0"/>
              <a:t>Set the threshold manually and uncheck the </a:t>
            </a:r>
            <a:r>
              <a:rPr lang="en-US" sz="1600" i="1" dirty="0"/>
              <a:t>Calculate threshold for each Image.</a:t>
            </a:r>
          </a:p>
          <a:p>
            <a:pPr marL="0" indent="0">
              <a:buNone/>
            </a:pPr>
            <a:endParaRPr lang="en-US" sz="1800" dirty="0"/>
          </a:p>
          <a:p>
            <a:pPr marL="0" indent="0">
              <a:buNone/>
            </a:pPr>
            <a:r>
              <a:rPr lang="en-US" sz="1800" b="1" dirty="0"/>
              <a:t>Bonus</a:t>
            </a:r>
          </a:p>
          <a:p>
            <a:pPr>
              <a:lnSpc>
                <a:spcPct val="120000"/>
              </a:lnSpc>
            </a:pPr>
            <a:r>
              <a:rPr lang="en-US" sz="1800" dirty="0"/>
              <a:t>If you have still energy: postprocessing in Fiji:</a:t>
            </a:r>
          </a:p>
          <a:p>
            <a:pPr lvl="1">
              <a:lnSpc>
                <a:spcPct val="120000"/>
              </a:lnSpc>
            </a:pPr>
            <a:r>
              <a:rPr lang="en-US" sz="1600" dirty="0"/>
              <a:t>Count objects: </a:t>
            </a:r>
            <a:r>
              <a:rPr lang="en-US" sz="1600" i="1" dirty="0"/>
              <a:t>Analyze &gt; 3D Object Counter</a:t>
            </a:r>
          </a:p>
          <a:p>
            <a:pPr>
              <a:lnSpc>
                <a:spcPct val="120000"/>
              </a:lnSpc>
            </a:pPr>
            <a:endParaRPr lang="en-US" sz="1800" dirty="0"/>
          </a:p>
          <a:p>
            <a:pPr>
              <a:lnSpc>
                <a:spcPct val="120000"/>
              </a:lnSpc>
            </a:pPr>
            <a:r>
              <a:rPr lang="en-US" sz="1800" dirty="0" err="1"/>
              <a:t>MorpholibJ</a:t>
            </a:r>
            <a:endParaRPr lang="en-US" sz="1800" dirty="0"/>
          </a:p>
          <a:p>
            <a:pPr lvl="1">
              <a:lnSpc>
                <a:spcPct val="120000"/>
              </a:lnSpc>
            </a:pPr>
            <a:r>
              <a:rPr lang="en-US" sz="1600" dirty="0"/>
              <a:t>Try clean-ups: remove small objects with </a:t>
            </a:r>
            <a:r>
              <a:rPr lang="en-US" sz="1600" i="1" dirty="0"/>
              <a:t>Size opening 2D/3D</a:t>
            </a:r>
          </a:p>
          <a:p>
            <a:pPr lvl="1">
              <a:lnSpc>
                <a:spcPct val="120000"/>
              </a:lnSpc>
            </a:pPr>
            <a:r>
              <a:rPr lang="en-US" sz="1600" dirty="0"/>
              <a:t>Some nuclei are touching each other. Try separation with </a:t>
            </a:r>
            <a:r>
              <a:rPr lang="en-US" sz="1600" i="1" dirty="0"/>
              <a:t>Distance Transform Watershed 3D</a:t>
            </a:r>
          </a:p>
          <a:p>
            <a:pPr lvl="1">
              <a:lnSpc>
                <a:spcPct val="120000"/>
              </a:lnSpc>
            </a:pPr>
            <a:r>
              <a:rPr lang="en-US" sz="1600" dirty="0"/>
              <a:t>Change LUT to</a:t>
            </a:r>
            <a:r>
              <a:rPr lang="en-US" sz="1600" i="1" dirty="0"/>
              <a:t> </a:t>
            </a:r>
            <a:r>
              <a:rPr lang="en-US" sz="1600" i="1" dirty="0" err="1"/>
              <a:t>glasbey_inverted</a:t>
            </a:r>
            <a:r>
              <a:rPr lang="en-US" sz="1600" i="1" dirty="0"/>
              <a:t> </a:t>
            </a:r>
          </a:p>
          <a:p>
            <a:pPr lvl="1">
              <a:lnSpc>
                <a:spcPct val="120000"/>
              </a:lnSpc>
            </a:pPr>
            <a:r>
              <a:rPr lang="en-US" sz="1600" dirty="0"/>
              <a:t>Try some measurements: </a:t>
            </a:r>
            <a:r>
              <a:rPr lang="en-US" sz="1600" i="1" dirty="0"/>
              <a:t>Analyze &gt; Analyze regions 3D and/or Intensity Measurements </a:t>
            </a:r>
          </a:p>
          <a:p>
            <a:pPr lvl="1">
              <a:lnSpc>
                <a:spcPct val="120000"/>
              </a:lnSpc>
            </a:pPr>
            <a:r>
              <a:rPr lang="en-US" sz="1600" dirty="0"/>
              <a:t>Convert to RGB </a:t>
            </a:r>
          </a:p>
          <a:p>
            <a:pPr lvl="1">
              <a:lnSpc>
                <a:spcPct val="120000"/>
              </a:lnSpc>
            </a:pPr>
            <a:r>
              <a:rPr lang="en-US" sz="1600" dirty="0"/>
              <a:t>Visualize with 3D viewer</a:t>
            </a:r>
          </a:p>
        </p:txBody>
      </p:sp>
      <p:pic>
        <p:nvPicPr>
          <p:cNvPr id="4" name="Picture 3">
            <a:extLst>
              <a:ext uri="{FF2B5EF4-FFF2-40B4-BE49-F238E27FC236}">
                <a16:creationId xmlns:a16="http://schemas.microsoft.com/office/drawing/2014/main" id="{25B4332E-E873-AA4E-B986-FCEBD3CB0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5246" y="567174"/>
            <a:ext cx="2124038" cy="2204423"/>
          </a:xfrm>
          <a:prstGeom prst="rect">
            <a:avLst/>
          </a:prstGeom>
        </p:spPr>
      </p:pic>
      <p:pic>
        <p:nvPicPr>
          <p:cNvPr id="6" name="Picture 5">
            <a:extLst>
              <a:ext uri="{FF2B5EF4-FFF2-40B4-BE49-F238E27FC236}">
                <a16:creationId xmlns:a16="http://schemas.microsoft.com/office/drawing/2014/main" id="{2C001BE7-B5D9-F445-8EFC-107F43724AE1}"/>
              </a:ext>
            </a:extLst>
          </p:cNvPr>
          <p:cNvPicPr>
            <a:picLocks noChangeAspect="1"/>
          </p:cNvPicPr>
          <p:nvPr/>
        </p:nvPicPr>
        <p:blipFill rotWithShape="1">
          <a:blip r:embed="rId3">
            <a:extLst>
              <a:ext uri="{28A0092B-C50C-407E-A947-70E740481C1C}">
                <a14:useLocalDpi xmlns:a14="http://schemas.microsoft.com/office/drawing/2010/main" val="0"/>
              </a:ext>
            </a:extLst>
          </a:blip>
          <a:srcRect l="2581"/>
          <a:stretch/>
        </p:blipFill>
        <p:spPr>
          <a:xfrm>
            <a:off x="4290612" y="2771597"/>
            <a:ext cx="4644008" cy="2125356"/>
          </a:xfrm>
          <a:prstGeom prst="rect">
            <a:avLst/>
          </a:prstGeom>
        </p:spPr>
      </p:pic>
      <p:pic>
        <p:nvPicPr>
          <p:cNvPr id="7" name="Picture 6">
            <a:extLst>
              <a:ext uri="{FF2B5EF4-FFF2-40B4-BE49-F238E27FC236}">
                <a16:creationId xmlns:a16="http://schemas.microsoft.com/office/drawing/2014/main" id="{26B41AB8-6E81-EB4D-AA6C-2E5A4B8730ED}"/>
              </a:ext>
            </a:extLst>
          </p:cNvPr>
          <p:cNvPicPr>
            <a:picLocks noChangeAspect="1"/>
          </p:cNvPicPr>
          <p:nvPr/>
        </p:nvPicPr>
        <p:blipFill>
          <a:blip r:embed="rId4"/>
          <a:stretch>
            <a:fillRect/>
          </a:stretch>
        </p:blipFill>
        <p:spPr>
          <a:xfrm>
            <a:off x="7339847" y="4896953"/>
            <a:ext cx="1139437" cy="1008112"/>
          </a:xfrm>
          <a:prstGeom prst="rect">
            <a:avLst/>
          </a:prstGeom>
        </p:spPr>
      </p:pic>
      <p:pic>
        <p:nvPicPr>
          <p:cNvPr id="9" name="Picture 8">
            <a:extLst>
              <a:ext uri="{FF2B5EF4-FFF2-40B4-BE49-F238E27FC236}">
                <a16:creationId xmlns:a16="http://schemas.microsoft.com/office/drawing/2014/main" id="{C64AC2B8-05AA-4648-9D04-0770C6FE9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9421" y="5529808"/>
            <a:ext cx="2131686" cy="995536"/>
          </a:xfrm>
          <a:prstGeom prst="rect">
            <a:avLst/>
          </a:prstGeom>
        </p:spPr>
      </p:pic>
    </p:spTree>
    <p:extLst>
      <p:ext uri="{BB962C8B-B14F-4D97-AF65-F5344CB8AC3E}">
        <p14:creationId xmlns:p14="http://schemas.microsoft.com/office/powerpoint/2010/main" val="9608504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1EDB8-4EB4-DD49-88FF-B4FC829380C6}"/>
              </a:ext>
            </a:extLst>
          </p:cNvPr>
          <p:cNvSpPr>
            <a:spLocks noGrp="1"/>
          </p:cNvSpPr>
          <p:nvPr>
            <p:ph type="title"/>
          </p:nvPr>
        </p:nvSpPr>
        <p:spPr/>
        <p:txBody>
          <a:bodyPr>
            <a:normAutofit/>
          </a:bodyPr>
          <a:lstStyle/>
          <a:p>
            <a:pPr algn="l"/>
            <a:r>
              <a:rPr lang="en-US" dirty="0"/>
              <a:t>Summary</a:t>
            </a:r>
          </a:p>
        </p:txBody>
      </p:sp>
      <p:grpSp>
        <p:nvGrpSpPr>
          <p:cNvPr id="12" name="Group 11">
            <a:extLst>
              <a:ext uri="{FF2B5EF4-FFF2-40B4-BE49-F238E27FC236}">
                <a16:creationId xmlns:a16="http://schemas.microsoft.com/office/drawing/2014/main" id="{E368AB9C-F426-7547-AFA8-393578620C27}"/>
              </a:ext>
            </a:extLst>
          </p:cNvPr>
          <p:cNvGrpSpPr/>
          <p:nvPr/>
        </p:nvGrpSpPr>
        <p:grpSpPr>
          <a:xfrm>
            <a:off x="5702858" y="4041114"/>
            <a:ext cx="3010439" cy="2417669"/>
            <a:chOff x="5215334" y="4008889"/>
            <a:chExt cx="3010439" cy="2417669"/>
          </a:xfrm>
        </p:grpSpPr>
        <p:sp>
          <p:nvSpPr>
            <p:cNvPr id="91" name="Rounded Rectangle 90">
              <a:extLst>
                <a:ext uri="{FF2B5EF4-FFF2-40B4-BE49-F238E27FC236}">
                  <a16:creationId xmlns:a16="http://schemas.microsoft.com/office/drawing/2014/main" id="{3A204707-73EC-7D4E-826E-BECD65CC2DEC}"/>
                </a:ext>
              </a:extLst>
            </p:cNvPr>
            <p:cNvSpPr/>
            <p:nvPr/>
          </p:nvSpPr>
          <p:spPr>
            <a:xfrm>
              <a:off x="5215334" y="4008889"/>
              <a:ext cx="3010439" cy="241766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TextBox 91">
              <a:extLst>
                <a:ext uri="{FF2B5EF4-FFF2-40B4-BE49-F238E27FC236}">
                  <a16:creationId xmlns:a16="http://schemas.microsoft.com/office/drawing/2014/main" id="{50AFF6B6-CB87-7C45-9E73-D65834035374}"/>
                </a:ext>
              </a:extLst>
            </p:cNvPr>
            <p:cNvSpPr txBox="1"/>
            <p:nvPr/>
          </p:nvSpPr>
          <p:spPr>
            <a:xfrm>
              <a:off x="5629287" y="4195472"/>
              <a:ext cx="1845602" cy="461665"/>
            </a:xfrm>
            <a:prstGeom prst="rect">
              <a:avLst/>
            </a:prstGeom>
            <a:noFill/>
          </p:spPr>
          <p:txBody>
            <a:bodyPr wrap="square" rtlCol="0">
              <a:spAutoFit/>
            </a:bodyPr>
            <a:lstStyle/>
            <a:p>
              <a:pPr algn="ctr"/>
              <a:r>
                <a:rPr lang="en-GB" sz="2400" b="1" dirty="0" err="1"/>
                <a:t>Ilastik</a:t>
              </a:r>
              <a:endParaRPr lang="en-GB" sz="2400" b="1" dirty="0"/>
            </a:p>
          </p:txBody>
        </p:sp>
        <p:pic>
          <p:nvPicPr>
            <p:cNvPr id="86" name="Picture 85">
              <a:extLst>
                <a:ext uri="{FF2B5EF4-FFF2-40B4-BE49-F238E27FC236}">
                  <a16:creationId xmlns:a16="http://schemas.microsoft.com/office/drawing/2014/main" id="{5D767400-7869-E94F-8669-DF05DB29E4A9}"/>
                </a:ext>
              </a:extLst>
            </p:cNvPr>
            <p:cNvPicPr>
              <a:picLocks noChangeAspect="1"/>
            </p:cNvPicPr>
            <p:nvPr/>
          </p:nvPicPr>
          <p:blipFill>
            <a:blip r:embed="rId2"/>
            <a:stretch>
              <a:fillRect/>
            </a:stretch>
          </p:blipFill>
          <p:spPr>
            <a:xfrm>
              <a:off x="5629287" y="4668678"/>
              <a:ext cx="2234280" cy="1604541"/>
            </a:xfrm>
            <a:prstGeom prst="rect">
              <a:avLst/>
            </a:prstGeom>
          </p:spPr>
        </p:pic>
      </p:grpSp>
      <p:grpSp>
        <p:nvGrpSpPr>
          <p:cNvPr id="8" name="Group 7">
            <a:extLst>
              <a:ext uri="{FF2B5EF4-FFF2-40B4-BE49-F238E27FC236}">
                <a16:creationId xmlns:a16="http://schemas.microsoft.com/office/drawing/2014/main" id="{7860DD77-9ED7-2F40-8A6D-7BB956860A1B}"/>
              </a:ext>
            </a:extLst>
          </p:cNvPr>
          <p:cNvGrpSpPr/>
          <p:nvPr/>
        </p:nvGrpSpPr>
        <p:grpSpPr>
          <a:xfrm>
            <a:off x="333905" y="1191239"/>
            <a:ext cx="8426467" cy="2417669"/>
            <a:chOff x="307762" y="1011331"/>
            <a:chExt cx="8426467" cy="2417669"/>
          </a:xfrm>
        </p:grpSpPr>
        <p:sp>
          <p:nvSpPr>
            <p:cNvPr id="67" name="Rounded Rectangle 66">
              <a:extLst>
                <a:ext uri="{FF2B5EF4-FFF2-40B4-BE49-F238E27FC236}">
                  <a16:creationId xmlns:a16="http://schemas.microsoft.com/office/drawing/2014/main" id="{B9E32A8C-8870-6B4D-B2AB-A8EB36E1D018}"/>
                </a:ext>
              </a:extLst>
            </p:cNvPr>
            <p:cNvSpPr/>
            <p:nvPr/>
          </p:nvSpPr>
          <p:spPr>
            <a:xfrm>
              <a:off x="307762" y="1011331"/>
              <a:ext cx="8426467" cy="241766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5FA084EC-8F0B-994E-AB1E-E9261CE4A401}"/>
                </a:ext>
              </a:extLst>
            </p:cNvPr>
            <p:cNvPicPr>
              <a:picLocks noChangeAspect="1"/>
            </p:cNvPicPr>
            <p:nvPr/>
          </p:nvPicPr>
          <p:blipFill rotWithShape="1">
            <a:blip r:embed="rId3"/>
            <a:srcRect t="7519" b="3164"/>
            <a:stretch/>
          </p:blipFill>
          <p:spPr>
            <a:xfrm>
              <a:off x="4856355" y="1623445"/>
              <a:ext cx="3323825" cy="1429835"/>
            </a:xfrm>
            <a:prstGeom prst="rect">
              <a:avLst/>
            </a:prstGeom>
          </p:spPr>
        </p:pic>
        <p:pic>
          <p:nvPicPr>
            <p:cNvPr id="7" name="Picture 6">
              <a:extLst>
                <a:ext uri="{FF2B5EF4-FFF2-40B4-BE49-F238E27FC236}">
                  <a16:creationId xmlns:a16="http://schemas.microsoft.com/office/drawing/2014/main" id="{D8574EAD-A43A-124C-9BC0-60938A25912A}"/>
                </a:ext>
              </a:extLst>
            </p:cNvPr>
            <p:cNvPicPr>
              <a:picLocks noChangeAspect="1"/>
            </p:cNvPicPr>
            <p:nvPr/>
          </p:nvPicPr>
          <p:blipFill>
            <a:blip r:embed="rId4"/>
            <a:stretch>
              <a:fillRect/>
            </a:stretch>
          </p:blipFill>
          <p:spPr>
            <a:xfrm>
              <a:off x="747839" y="1670161"/>
              <a:ext cx="3554467" cy="1383119"/>
            </a:xfrm>
            <a:prstGeom prst="rect">
              <a:avLst/>
            </a:prstGeom>
          </p:spPr>
        </p:pic>
        <p:sp>
          <p:nvSpPr>
            <p:cNvPr id="57" name="TextBox 56">
              <a:extLst>
                <a:ext uri="{FF2B5EF4-FFF2-40B4-BE49-F238E27FC236}">
                  <a16:creationId xmlns:a16="http://schemas.microsoft.com/office/drawing/2014/main" id="{642A7296-957A-2543-BBF3-D8FE22D86E77}"/>
                </a:ext>
              </a:extLst>
            </p:cNvPr>
            <p:cNvSpPr txBox="1"/>
            <p:nvPr/>
          </p:nvSpPr>
          <p:spPr>
            <a:xfrm>
              <a:off x="4621843" y="3053280"/>
              <a:ext cx="3874004" cy="338554"/>
            </a:xfrm>
            <a:prstGeom prst="rect">
              <a:avLst/>
            </a:prstGeom>
            <a:noFill/>
          </p:spPr>
          <p:txBody>
            <a:bodyPr wrap="square" rtlCol="0">
              <a:spAutoFit/>
            </a:bodyPr>
            <a:lstStyle/>
            <a:p>
              <a:pPr algn="ctr"/>
              <a:r>
                <a:rPr lang="en-GB" sz="1600" b="1" dirty="0"/>
                <a:t>Supervised</a:t>
              </a:r>
              <a:r>
                <a:rPr lang="en-GB" sz="1600" dirty="0"/>
                <a:t>: Decision tree and random forest</a:t>
              </a:r>
              <a:endParaRPr lang="en-GB" dirty="0"/>
            </a:p>
          </p:txBody>
        </p:sp>
        <p:sp>
          <p:nvSpPr>
            <p:cNvPr id="87" name="TextBox 86">
              <a:extLst>
                <a:ext uri="{FF2B5EF4-FFF2-40B4-BE49-F238E27FC236}">
                  <a16:creationId xmlns:a16="http://schemas.microsoft.com/office/drawing/2014/main" id="{63CAF785-E5AA-2C45-80B9-0B9547981C3F}"/>
                </a:ext>
              </a:extLst>
            </p:cNvPr>
            <p:cNvSpPr txBox="1"/>
            <p:nvPr/>
          </p:nvSpPr>
          <p:spPr>
            <a:xfrm>
              <a:off x="2843689" y="1108641"/>
              <a:ext cx="3140015" cy="461665"/>
            </a:xfrm>
            <a:prstGeom prst="rect">
              <a:avLst/>
            </a:prstGeom>
            <a:noFill/>
          </p:spPr>
          <p:txBody>
            <a:bodyPr wrap="square" rtlCol="0">
              <a:spAutoFit/>
            </a:bodyPr>
            <a:lstStyle/>
            <a:p>
              <a:pPr algn="ctr"/>
              <a:r>
                <a:rPr lang="en-GB" sz="2400" b="1" dirty="0"/>
                <a:t>Machine learning intro</a:t>
              </a:r>
            </a:p>
          </p:txBody>
        </p:sp>
        <p:sp>
          <p:nvSpPr>
            <p:cNvPr id="88" name="TextBox 87">
              <a:extLst>
                <a:ext uri="{FF2B5EF4-FFF2-40B4-BE49-F238E27FC236}">
                  <a16:creationId xmlns:a16="http://schemas.microsoft.com/office/drawing/2014/main" id="{84C994C5-C50E-2C40-8092-0518DDF15A64}"/>
                </a:ext>
              </a:extLst>
            </p:cNvPr>
            <p:cNvSpPr txBox="1"/>
            <p:nvPr/>
          </p:nvSpPr>
          <p:spPr>
            <a:xfrm>
              <a:off x="635625" y="3043005"/>
              <a:ext cx="3874004" cy="369332"/>
            </a:xfrm>
            <a:prstGeom prst="rect">
              <a:avLst/>
            </a:prstGeom>
            <a:noFill/>
          </p:spPr>
          <p:txBody>
            <a:bodyPr wrap="square" rtlCol="0">
              <a:spAutoFit/>
            </a:bodyPr>
            <a:lstStyle/>
            <a:p>
              <a:pPr algn="ctr"/>
              <a:r>
                <a:rPr lang="en-GB" dirty="0"/>
                <a:t>Supervised vs. unsupervised</a:t>
              </a:r>
              <a:endParaRPr lang="en-GB" sz="2000" dirty="0"/>
            </a:p>
          </p:txBody>
        </p:sp>
      </p:grpSp>
      <p:grpSp>
        <p:nvGrpSpPr>
          <p:cNvPr id="13" name="Group 12">
            <a:extLst>
              <a:ext uri="{FF2B5EF4-FFF2-40B4-BE49-F238E27FC236}">
                <a16:creationId xmlns:a16="http://schemas.microsoft.com/office/drawing/2014/main" id="{1719FF12-E623-4A4B-AA3F-23E358AF277A}"/>
              </a:ext>
            </a:extLst>
          </p:cNvPr>
          <p:cNvGrpSpPr/>
          <p:nvPr/>
        </p:nvGrpSpPr>
        <p:grpSpPr>
          <a:xfrm>
            <a:off x="333905" y="4049060"/>
            <a:ext cx="4917574" cy="2417669"/>
            <a:chOff x="157077" y="3920389"/>
            <a:chExt cx="4917574" cy="2417669"/>
          </a:xfrm>
        </p:grpSpPr>
        <p:grpSp>
          <p:nvGrpSpPr>
            <p:cNvPr id="11" name="Group 10">
              <a:extLst>
                <a:ext uri="{FF2B5EF4-FFF2-40B4-BE49-F238E27FC236}">
                  <a16:creationId xmlns:a16="http://schemas.microsoft.com/office/drawing/2014/main" id="{B4C513DB-5C09-3A4F-B158-65A7A5D21197}"/>
                </a:ext>
              </a:extLst>
            </p:cNvPr>
            <p:cNvGrpSpPr/>
            <p:nvPr/>
          </p:nvGrpSpPr>
          <p:grpSpPr>
            <a:xfrm>
              <a:off x="260334" y="3920389"/>
              <a:ext cx="4711060" cy="2417669"/>
              <a:chOff x="260334" y="3920389"/>
              <a:chExt cx="4711060" cy="2417669"/>
            </a:xfrm>
          </p:grpSpPr>
          <p:sp>
            <p:nvSpPr>
              <p:cNvPr id="89" name="Rounded Rectangle 88">
                <a:extLst>
                  <a:ext uri="{FF2B5EF4-FFF2-40B4-BE49-F238E27FC236}">
                    <a16:creationId xmlns:a16="http://schemas.microsoft.com/office/drawing/2014/main" id="{073E23C4-A08B-CF49-A3C6-B2E0FB432BCD}"/>
                  </a:ext>
                </a:extLst>
              </p:cNvPr>
              <p:cNvSpPr/>
              <p:nvPr/>
            </p:nvSpPr>
            <p:spPr>
              <a:xfrm>
                <a:off x="260334" y="3920389"/>
                <a:ext cx="4711060" cy="241766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2" name="Group 81">
                <a:extLst>
                  <a:ext uri="{FF2B5EF4-FFF2-40B4-BE49-F238E27FC236}">
                    <a16:creationId xmlns:a16="http://schemas.microsoft.com/office/drawing/2014/main" id="{1543A067-3DBD-3943-B8B4-648077784A92}"/>
                  </a:ext>
                </a:extLst>
              </p:cNvPr>
              <p:cNvGrpSpPr/>
              <p:nvPr/>
            </p:nvGrpSpPr>
            <p:grpSpPr>
              <a:xfrm>
                <a:off x="918227" y="4621292"/>
                <a:ext cx="3213690" cy="1310816"/>
                <a:chOff x="1076833" y="1100827"/>
                <a:chExt cx="7250423" cy="3107184"/>
              </a:xfrm>
            </p:grpSpPr>
            <p:pic>
              <p:nvPicPr>
                <p:cNvPr id="83" name="Picture 82">
                  <a:extLst>
                    <a:ext uri="{FF2B5EF4-FFF2-40B4-BE49-F238E27FC236}">
                      <a16:creationId xmlns:a16="http://schemas.microsoft.com/office/drawing/2014/main" id="{C2B00CE2-EE08-FA42-B3E1-F23ED845E80C}"/>
                    </a:ext>
                  </a:extLst>
                </p:cNvPr>
                <p:cNvPicPr>
                  <a:picLocks noChangeAspect="1"/>
                </p:cNvPicPr>
                <p:nvPr/>
              </p:nvPicPr>
              <p:blipFill>
                <a:blip r:embed="rId5"/>
                <a:stretch>
                  <a:fillRect/>
                </a:stretch>
              </p:blipFill>
              <p:spPr>
                <a:xfrm>
                  <a:off x="5220071" y="1100827"/>
                  <a:ext cx="3107185" cy="3107184"/>
                </a:xfrm>
                <a:prstGeom prst="rect">
                  <a:avLst/>
                </a:prstGeom>
              </p:spPr>
            </p:pic>
            <p:pic>
              <p:nvPicPr>
                <p:cNvPr id="84" name="Picture 83">
                  <a:extLst>
                    <a:ext uri="{FF2B5EF4-FFF2-40B4-BE49-F238E27FC236}">
                      <a16:creationId xmlns:a16="http://schemas.microsoft.com/office/drawing/2014/main" id="{54D2C0C5-E4A9-8541-945E-27EC3D40941A}"/>
                    </a:ext>
                  </a:extLst>
                </p:cNvPr>
                <p:cNvPicPr>
                  <a:picLocks noChangeAspect="1"/>
                </p:cNvPicPr>
                <p:nvPr/>
              </p:nvPicPr>
              <p:blipFill>
                <a:blip r:embed="rId6"/>
                <a:stretch>
                  <a:fillRect/>
                </a:stretch>
              </p:blipFill>
              <p:spPr>
                <a:xfrm>
                  <a:off x="1076833" y="1100827"/>
                  <a:ext cx="3101116" cy="3107184"/>
                </a:xfrm>
                <a:prstGeom prst="rect">
                  <a:avLst/>
                </a:prstGeom>
              </p:spPr>
            </p:pic>
            <p:sp>
              <p:nvSpPr>
                <p:cNvPr id="85" name="Right Arrow 84">
                  <a:extLst>
                    <a:ext uri="{FF2B5EF4-FFF2-40B4-BE49-F238E27FC236}">
                      <a16:creationId xmlns:a16="http://schemas.microsoft.com/office/drawing/2014/main" id="{B28709DE-772D-6449-9E3C-36A682DA9E5D}"/>
                    </a:ext>
                  </a:extLst>
                </p:cNvPr>
                <p:cNvSpPr/>
                <p:nvPr/>
              </p:nvSpPr>
              <p:spPr>
                <a:xfrm>
                  <a:off x="4308068" y="2371822"/>
                  <a:ext cx="720081" cy="36004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90" name="TextBox 89">
              <a:extLst>
                <a:ext uri="{FF2B5EF4-FFF2-40B4-BE49-F238E27FC236}">
                  <a16:creationId xmlns:a16="http://schemas.microsoft.com/office/drawing/2014/main" id="{3288BF7E-0EE0-704E-9EE8-436FD0C51D8D}"/>
                </a:ext>
              </a:extLst>
            </p:cNvPr>
            <p:cNvSpPr txBox="1"/>
            <p:nvPr/>
          </p:nvSpPr>
          <p:spPr>
            <a:xfrm>
              <a:off x="157077" y="4195472"/>
              <a:ext cx="4917574" cy="461665"/>
            </a:xfrm>
            <a:prstGeom prst="rect">
              <a:avLst/>
            </a:prstGeom>
            <a:noFill/>
          </p:spPr>
          <p:txBody>
            <a:bodyPr wrap="square" rtlCol="0">
              <a:spAutoFit/>
            </a:bodyPr>
            <a:lstStyle/>
            <a:p>
              <a:pPr algn="ctr"/>
              <a:r>
                <a:rPr lang="en-GB" sz="2400" b="1" dirty="0"/>
                <a:t>Segmentation as pixel classification</a:t>
              </a:r>
            </a:p>
          </p:txBody>
        </p:sp>
      </p:grpSp>
      <p:sp>
        <p:nvSpPr>
          <p:cNvPr id="22" name="TextBox 21">
            <a:extLst>
              <a:ext uri="{FF2B5EF4-FFF2-40B4-BE49-F238E27FC236}">
                <a16:creationId xmlns:a16="http://schemas.microsoft.com/office/drawing/2014/main" id="{0B82008D-4586-5040-8CA6-2F46AB162655}"/>
              </a:ext>
            </a:extLst>
          </p:cNvPr>
          <p:cNvSpPr txBox="1"/>
          <p:nvPr/>
        </p:nvSpPr>
        <p:spPr>
          <a:xfrm>
            <a:off x="251844" y="6016101"/>
            <a:ext cx="4917574" cy="338554"/>
          </a:xfrm>
          <a:prstGeom prst="rect">
            <a:avLst/>
          </a:prstGeom>
          <a:noFill/>
        </p:spPr>
        <p:txBody>
          <a:bodyPr wrap="square" rtlCol="0">
            <a:spAutoFit/>
          </a:bodyPr>
          <a:lstStyle/>
          <a:p>
            <a:pPr algn="ctr"/>
            <a:r>
              <a:rPr lang="en-GB" sz="1600" dirty="0"/>
              <a:t>… with supervised learning</a:t>
            </a:r>
          </a:p>
        </p:txBody>
      </p:sp>
    </p:spTree>
    <p:extLst>
      <p:ext uri="{BB962C8B-B14F-4D97-AF65-F5344CB8AC3E}">
        <p14:creationId xmlns:p14="http://schemas.microsoft.com/office/powerpoint/2010/main" val="102938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F310A8-D241-2A4A-A9DB-2EC176E5F64C}"/>
              </a:ext>
            </a:extLst>
          </p:cNvPr>
          <p:cNvSpPr>
            <a:spLocks noGrp="1"/>
          </p:cNvSpPr>
          <p:nvPr>
            <p:ph idx="1"/>
          </p:nvPr>
        </p:nvSpPr>
        <p:spPr>
          <a:xfrm>
            <a:off x="613895" y="1304545"/>
            <a:ext cx="7774201" cy="2194782"/>
          </a:xfrm>
        </p:spPr>
        <p:txBody>
          <a:bodyPr>
            <a:normAutofit/>
          </a:bodyPr>
          <a:lstStyle/>
          <a:p>
            <a:r>
              <a:rPr lang="en-US" dirty="0"/>
              <a:t>Segmenting an image by using pixel classification</a:t>
            </a:r>
          </a:p>
          <a:p>
            <a:pPr lvl="1"/>
            <a:r>
              <a:rPr lang="en-US" dirty="0"/>
              <a:t>Assign each pixel of an image a class or label</a:t>
            </a:r>
          </a:p>
          <a:p>
            <a:pPr lvl="1"/>
            <a:endParaRPr lang="en-US" dirty="0"/>
          </a:p>
          <a:p>
            <a:r>
              <a:rPr lang="en-US" dirty="0"/>
              <a:t>Segmentation</a:t>
            </a:r>
          </a:p>
          <a:p>
            <a:pPr lvl="1"/>
            <a:r>
              <a:rPr lang="en-US" dirty="0"/>
              <a:t>Assigning a label to different objects in an image</a:t>
            </a:r>
          </a:p>
          <a:p>
            <a:pPr lvl="1"/>
            <a:r>
              <a:rPr lang="en-US" dirty="0"/>
              <a:t>For example.: background, cell A, cell B, etc.</a:t>
            </a:r>
          </a:p>
          <a:p>
            <a:pPr marL="457188" lvl="1" indent="0">
              <a:buNone/>
            </a:pPr>
            <a:endParaRPr lang="en-US" dirty="0"/>
          </a:p>
        </p:txBody>
      </p:sp>
      <p:sp>
        <p:nvSpPr>
          <p:cNvPr id="3" name="Title 2">
            <a:extLst>
              <a:ext uri="{FF2B5EF4-FFF2-40B4-BE49-F238E27FC236}">
                <a16:creationId xmlns:a16="http://schemas.microsoft.com/office/drawing/2014/main" id="{FE84B99F-D499-BA47-B697-5131C7F698F2}"/>
              </a:ext>
            </a:extLst>
          </p:cNvPr>
          <p:cNvSpPr>
            <a:spLocks noGrp="1"/>
          </p:cNvSpPr>
          <p:nvPr>
            <p:ph type="title"/>
          </p:nvPr>
        </p:nvSpPr>
        <p:spPr/>
        <p:txBody>
          <a:bodyPr/>
          <a:lstStyle/>
          <a:p>
            <a:r>
              <a:rPr lang="en-US" dirty="0"/>
              <a:t>Our Goal</a:t>
            </a:r>
          </a:p>
        </p:txBody>
      </p:sp>
      <p:grpSp>
        <p:nvGrpSpPr>
          <p:cNvPr id="23" name="Group 22">
            <a:extLst>
              <a:ext uri="{FF2B5EF4-FFF2-40B4-BE49-F238E27FC236}">
                <a16:creationId xmlns:a16="http://schemas.microsoft.com/office/drawing/2014/main" id="{4CDA0EE9-C9D5-0544-8D84-DF8E8CBDE2B7}"/>
              </a:ext>
            </a:extLst>
          </p:cNvPr>
          <p:cNvGrpSpPr/>
          <p:nvPr/>
        </p:nvGrpSpPr>
        <p:grpSpPr>
          <a:xfrm>
            <a:off x="1988820" y="3641698"/>
            <a:ext cx="5424036" cy="2118514"/>
            <a:chOff x="755576" y="1628800"/>
            <a:chExt cx="7571680" cy="3107184"/>
          </a:xfrm>
        </p:grpSpPr>
        <p:pic>
          <p:nvPicPr>
            <p:cNvPr id="18" name="Picture 17">
              <a:extLst>
                <a:ext uri="{FF2B5EF4-FFF2-40B4-BE49-F238E27FC236}">
                  <a16:creationId xmlns:a16="http://schemas.microsoft.com/office/drawing/2014/main" id="{AC662C24-8C67-4243-A586-6630B22AED63}"/>
                </a:ext>
              </a:extLst>
            </p:cNvPr>
            <p:cNvPicPr>
              <a:picLocks noChangeAspect="1"/>
            </p:cNvPicPr>
            <p:nvPr/>
          </p:nvPicPr>
          <p:blipFill>
            <a:blip r:embed="rId2"/>
            <a:stretch>
              <a:fillRect/>
            </a:stretch>
          </p:blipFill>
          <p:spPr>
            <a:xfrm>
              <a:off x="5220072" y="1628800"/>
              <a:ext cx="3107184" cy="3107184"/>
            </a:xfrm>
            <a:prstGeom prst="rect">
              <a:avLst/>
            </a:prstGeom>
          </p:spPr>
        </p:pic>
        <p:pic>
          <p:nvPicPr>
            <p:cNvPr id="19" name="Picture 18">
              <a:extLst>
                <a:ext uri="{FF2B5EF4-FFF2-40B4-BE49-F238E27FC236}">
                  <a16:creationId xmlns:a16="http://schemas.microsoft.com/office/drawing/2014/main" id="{21A28708-0195-5D47-9025-E9F0622D5FCD}"/>
                </a:ext>
              </a:extLst>
            </p:cNvPr>
            <p:cNvPicPr>
              <a:picLocks noChangeAspect="1"/>
            </p:cNvPicPr>
            <p:nvPr/>
          </p:nvPicPr>
          <p:blipFill>
            <a:blip r:embed="rId3"/>
            <a:stretch>
              <a:fillRect/>
            </a:stretch>
          </p:blipFill>
          <p:spPr>
            <a:xfrm>
              <a:off x="755576" y="1628800"/>
              <a:ext cx="3101115" cy="3107184"/>
            </a:xfrm>
            <a:prstGeom prst="rect">
              <a:avLst/>
            </a:prstGeom>
          </p:spPr>
        </p:pic>
        <p:sp>
          <p:nvSpPr>
            <p:cNvPr id="20" name="Right Arrow 19">
              <a:extLst>
                <a:ext uri="{FF2B5EF4-FFF2-40B4-BE49-F238E27FC236}">
                  <a16:creationId xmlns:a16="http://schemas.microsoft.com/office/drawing/2014/main" id="{B888348B-EA85-BA4E-9B9A-F5EB7E1D49A6}"/>
                </a:ext>
              </a:extLst>
            </p:cNvPr>
            <p:cNvSpPr/>
            <p:nvPr/>
          </p:nvSpPr>
          <p:spPr>
            <a:xfrm>
              <a:off x="4139952" y="2924944"/>
              <a:ext cx="720080"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Content Placeholder 2">
            <a:extLst>
              <a:ext uri="{FF2B5EF4-FFF2-40B4-BE49-F238E27FC236}">
                <a16:creationId xmlns:a16="http://schemas.microsoft.com/office/drawing/2014/main" id="{B60755DB-3633-CE4E-9A83-9A5FB0B7EBE6}"/>
              </a:ext>
            </a:extLst>
          </p:cNvPr>
          <p:cNvSpPr txBox="1">
            <a:spLocks/>
          </p:cNvSpPr>
          <p:nvPr/>
        </p:nvSpPr>
        <p:spPr>
          <a:xfrm>
            <a:off x="2737566" y="5797000"/>
            <a:ext cx="4898866" cy="424076"/>
          </a:xfrm>
          <a:prstGeom prst="rect">
            <a:avLst/>
          </a:prstGeom>
        </p:spPr>
        <p:txBody>
          <a:bodyPr vert="horz" lIns="91440" tIns="45720" rIns="91440" bIns="45720" rtlCol="0">
            <a:normAutofit/>
          </a:bodyPr>
          <a:lstStyle>
            <a:lvl1pPr marL="342891" indent="-342891" algn="l" defTabSz="457189" rtl="0" eaLnBrk="1" latinLnBrk="0" hangingPunct="1">
              <a:spcBef>
                <a:spcPct val="20000"/>
              </a:spcBef>
              <a:buFont typeface="Arial"/>
              <a:buChar char="•"/>
              <a:defRPr sz="2000" kern="1200">
                <a:solidFill>
                  <a:srgbClr val="17375E"/>
                </a:solidFill>
                <a:latin typeface="+mn-lt"/>
                <a:ea typeface="+mn-ea"/>
                <a:cs typeface="+mn-cs"/>
              </a:defRPr>
            </a:lvl1pPr>
            <a:lvl2pPr marL="914377" indent="-457189" algn="l" defTabSz="457189" rtl="0" eaLnBrk="1" latinLnBrk="0" hangingPunct="1">
              <a:spcBef>
                <a:spcPct val="20000"/>
              </a:spcBef>
              <a:buFont typeface="Arial"/>
              <a:buChar char="•"/>
              <a:defRPr sz="1800" kern="1200">
                <a:solidFill>
                  <a:srgbClr val="17375E"/>
                </a:solidFill>
                <a:latin typeface="+mn-lt"/>
                <a:ea typeface="+mn-ea"/>
                <a:cs typeface="+mn-cs"/>
              </a:defRPr>
            </a:lvl2pPr>
            <a:lvl3pPr marL="1142971" indent="-228594" algn="l" defTabSz="457189" rtl="0" eaLnBrk="1" latinLnBrk="0" hangingPunct="1">
              <a:spcBef>
                <a:spcPct val="20000"/>
              </a:spcBef>
              <a:buFont typeface="Arial"/>
              <a:buChar char="•"/>
              <a:defRPr sz="1600" kern="1200">
                <a:solidFill>
                  <a:srgbClr val="17375E"/>
                </a:solidFill>
                <a:latin typeface="+mn-lt"/>
                <a:ea typeface="+mn-ea"/>
                <a:cs typeface="+mn-cs"/>
              </a:defRPr>
            </a:lvl3pPr>
            <a:lvl4pPr marL="1600160" indent="-228594" algn="l" defTabSz="457189" rtl="0" eaLnBrk="1" latinLnBrk="0" hangingPunct="1">
              <a:spcBef>
                <a:spcPct val="20000"/>
              </a:spcBef>
              <a:buFont typeface="Arial"/>
              <a:buChar char="•"/>
              <a:defRPr sz="1600" kern="1200">
                <a:solidFill>
                  <a:srgbClr val="17375E"/>
                </a:solidFill>
                <a:latin typeface="+mn-lt"/>
                <a:ea typeface="+mn-ea"/>
                <a:cs typeface="+mn-cs"/>
              </a:defRPr>
            </a:lvl4pPr>
            <a:lvl5pPr marL="2057349" indent="-228594" algn="l" defTabSz="457189" rtl="0" eaLnBrk="1" latinLnBrk="0" hangingPunct="1">
              <a:spcBef>
                <a:spcPct val="20000"/>
              </a:spcBef>
              <a:buFont typeface="Arial"/>
              <a:buChar char="•"/>
              <a:defRPr sz="1600" kern="1200">
                <a:solidFill>
                  <a:srgbClr val="17375E"/>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600" dirty="0"/>
              <a:t>Image segmentation with Pixel Classification</a:t>
            </a:r>
          </a:p>
        </p:txBody>
      </p:sp>
    </p:spTree>
    <p:extLst>
      <p:ext uri="{BB962C8B-B14F-4D97-AF65-F5344CB8AC3E}">
        <p14:creationId xmlns:p14="http://schemas.microsoft.com/office/powerpoint/2010/main" val="14403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53928-C295-A943-B3C5-6615FC3BCCD6}"/>
              </a:ext>
            </a:extLst>
          </p:cNvPr>
          <p:cNvSpPr>
            <a:spLocks noGrp="1"/>
          </p:cNvSpPr>
          <p:nvPr>
            <p:ph idx="1"/>
          </p:nvPr>
        </p:nvSpPr>
        <p:spPr>
          <a:xfrm>
            <a:off x="457200" y="2852938"/>
            <a:ext cx="8229600" cy="3273227"/>
          </a:xfrm>
        </p:spPr>
        <p:txBody>
          <a:bodyPr>
            <a:normAutofit/>
          </a:bodyPr>
          <a:lstStyle/>
          <a:p>
            <a:pPr marL="0" indent="0" algn="ctr">
              <a:buNone/>
            </a:pPr>
            <a:r>
              <a:rPr lang="en-US" sz="4400" dirty="0"/>
              <a:t>Introduction to Machine Learning</a:t>
            </a:r>
          </a:p>
        </p:txBody>
      </p:sp>
    </p:spTree>
    <p:extLst>
      <p:ext uri="{BB962C8B-B14F-4D97-AF65-F5344CB8AC3E}">
        <p14:creationId xmlns:p14="http://schemas.microsoft.com/office/powerpoint/2010/main" val="3852350106"/>
      </p:ext>
    </p:extLst>
  </p:cSld>
  <p:clrMapOvr>
    <a:masterClrMapping/>
  </p:clrMapOvr>
</p:sld>
</file>

<file path=ppt/theme/theme1.xml><?xml version="1.0" encoding="utf-8"?>
<a:theme xmlns:a="http://schemas.openxmlformats.org/drawingml/2006/main" name="Them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2" id="{20E723B0-3D27-CE47-B539-32979DF051D6}" vid="{EA004C68-732B-5B47-8BB2-6A4F36F437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Theme2</Template>
  <TotalTime>1331</TotalTime>
  <Words>3715</Words>
  <Application>Microsoft Macintosh PowerPoint</Application>
  <PresentationFormat>On-screen Show (4:3)</PresentationFormat>
  <Paragraphs>694</Paragraphs>
  <Slides>74</Slides>
  <Notes>57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Helvetica</vt:lpstr>
      <vt:lpstr>Helvetica Neue</vt:lpstr>
      <vt:lpstr>Helvetica Neue Light</vt:lpstr>
      <vt:lpstr>Theme2</vt:lpstr>
      <vt:lpstr>Introduction to Image Analysis: Ilastik</vt:lpstr>
      <vt:lpstr>Course schedule</vt:lpstr>
      <vt:lpstr>Recap: Segmentation 1</vt:lpstr>
      <vt:lpstr>Recap: Filters</vt:lpstr>
      <vt:lpstr>Overview</vt:lpstr>
      <vt:lpstr>Recap: many segmentation methods</vt:lpstr>
      <vt:lpstr>Recap: Many segmentation methods</vt:lpstr>
      <vt:lpstr>Our Goal</vt:lpstr>
      <vt:lpstr>PowerPoint Presentation</vt:lpstr>
      <vt:lpstr>What is machine learning?</vt:lpstr>
      <vt:lpstr>Machine learning</vt:lpstr>
      <vt:lpstr>Machine learning</vt:lpstr>
      <vt:lpstr>Machine learning</vt:lpstr>
      <vt:lpstr>Supervised vs Unsupervised Learning</vt:lpstr>
      <vt:lpstr>Supervised vs Unsupervised Learning</vt:lpstr>
      <vt:lpstr>Supervised vs Unsupervised Learning</vt:lpstr>
      <vt:lpstr>Supervised vs Unsupervised Learning</vt:lpstr>
      <vt:lpstr>Quiz 1: Supervised vs Unsupervised</vt:lpstr>
      <vt:lpstr>Class, Features &amp; Dataset</vt:lpstr>
      <vt:lpstr>Quiz 2: Class or feature?</vt:lpstr>
      <vt:lpstr>Classification in the context of images</vt:lpstr>
      <vt:lpstr>Classifier Design Cycle</vt:lpstr>
      <vt:lpstr>Testing &amp; Evaluation</vt:lpstr>
      <vt:lpstr>Classifier Evaluation in detail</vt:lpstr>
      <vt:lpstr>Shallow vs Deep Learning</vt:lpstr>
      <vt:lpstr>PowerPoint Presentation</vt:lpstr>
      <vt:lpstr>Supervised learning algorithms</vt:lpstr>
      <vt:lpstr>Decision trees</vt:lpstr>
      <vt:lpstr>Decision trees</vt:lpstr>
      <vt:lpstr>Decision trees</vt:lpstr>
      <vt:lpstr>Decision trees</vt:lpstr>
      <vt:lpstr>Decision trees</vt:lpstr>
      <vt:lpstr>Decision trees</vt:lpstr>
      <vt:lpstr>Decision trees</vt:lpstr>
      <vt:lpstr>Decision trees</vt:lpstr>
      <vt:lpstr>Decision trees</vt:lpstr>
      <vt:lpstr>Random Forest</vt:lpstr>
      <vt:lpstr>Pixel Classification with Random Forests</vt:lpstr>
      <vt:lpstr>PowerPoint Presentation</vt:lpstr>
      <vt:lpstr>Tools for pixel classification</vt:lpstr>
      <vt:lpstr>What is Ilastik</vt:lpstr>
      <vt:lpstr>Hands-on: EM_sequence</vt:lpstr>
      <vt:lpstr>Hands-on</vt:lpstr>
      <vt:lpstr>Hands-on</vt:lpstr>
      <vt:lpstr>Hands-on</vt:lpstr>
      <vt:lpstr>Hands-on</vt:lpstr>
      <vt:lpstr>Hands-on</vt:lpstr>
      <vt:lpstr>Hands-on</vt:lpstr>
      <vt:lpstr>Hands-on</vt:lpstr>
      <vt:lpstr>Hands-on</vt:lpstr>
      <vt:lpstr>Hands-on</vt:lpstr>
      <vt:lpstr>Hands-on</vt:lpstr>
      <vt:lpstr>Hands-on</vt:lpstr>
      <vt:lpstr>Hands-on</vt:lpstr>
      <vt:lpstr>Hands-on</vt:lpstr>
      <vt:lpstr>Hands-on</vt:lpstr>
      <vt:lpstr>Hands-on</vt:lpstr>
      <vt:lpstr>Hands-on</vt:lpstr>
      <vt:lpstr>Hands-on</vt:lpstr>
      <vt:lpstr>Hands-on</vt:lpstr>
      <vt:lpstr>Hands-on</vt:lpstr>
      <vt:lpstr>Hands-on</vt:lpstr>
      <vt:lpstr>Hands-on</vt:lpstr>
      <vt:lpstr>Hands-on</vt:lpstr>
      <vt:lpstr>Hands-on</vt:lpstr>
      <vt:lpstr>Hands-on</vt:lpstr>
      <vt:lpstr>Hands-on</vt:lpstr>
      <vt:lpstr>PowerPoint Presentation</vt:lpstr>
      <vt:lpstr>Tips &amp; Tricks</vt:lpstr>
      <vt:lpstr>PowerPoint Presentation</vt:lpstr>
      <vt:lpstr>Optional Exercise</vt:lpstr>
      <vt:lpstr>Optional Exercise</vt:lpstr>
      <vt:lpstr>Optional Exercise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&amp; Ilastik</dc:title>
  <dc:creator>Microsoft Office User</dc:creator>
  <cp:lastModifiedBy>Gayathri Nadar</cp:lastModifiedBy>
  <cp:revision>139</cp:revision>
  <dcterms:created xsi:type="dcterms:W3CDTF">2020-03-27T09:36:53Z</dcterms:created>
  <dcterms:modified xsi:type="dcterms:W3CDTF">2021-04-28T12:44:36Z</dcterms:modified>
</cp:coreProperties>
</file>